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85" r:id="rId3"/>
    <p:sldId id="299" r:id="rId4"/>
    <p:sldId id="286" r:id="rId5"/>
    <p:sldId id="300" r:id="rId6"/>
    <p:sldId id="303" r:id="rId7"/>
    <p:sldId id="298" r:id="rId8"/>
    <p:sldId id="305" r:id="rId9"/>
    <p:sldId id="304" r:id="rId10"/>
    <p:sldId id="302" r:id="rId11"/>
    <p:sldId id="301" r:id="rId12"/>
    <p:sldId id="306" r:id="rId13"/>
    <p:sldId id="292" r:id="rId14"/>
    <p:sldId id="309" r:id="rId15"/>
    <p:sldId id="293" r:id="rId16"/>
    <p:sldId id="307" r:id="rId17"/>
    <p:sldId id="297" r:id="rId18"/>
    <p:sldId id="308" r:id="rId19"/>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580" autoAdjust="0"/>
    <p:restoredTop sz="78304" autoAdjust="0"/>
  </p:normalViewPr>
  <p:slideViewPr>
    <p:cSldViewPr snapToGrid="0">
      <p:cViewPr varScale="1">
        <p:scale>
          <a:sx n="58" d="100"/>
          <a:sy n="58" d="100"/>
        </p:scale>
        <p:origin x="20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381F7C-509F-A7CC-D611-5EA8C451B209}"/>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E8BB63C-E8AC-A62F-2172-D4C75ACA082C}"/>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4BDD9ECA-AEA9-4D4E-8BF1-16E1D03D5D07}" type="datetimeFigureOut">
              <a:rPr lang="en-US"/>
              <a:t>3/15/2024</a:t>
            </a:fld>
            <a:endParaRPr lang="en-US"/>
          </a:p>
        </p:txBody>
      </p:sp>
      <p:sp>
        <p:nvSpPr>
          <p:cNvPr id="4" name="Slide Image Placeholder 3">
            <a:extLst>
              <a:ext uri="{FF2B5EF4-FFF2-40B4-BE49-F238E27FC236}">
                <a16:creationId xmlns:a16="http://schemas.microsoft.com/office/drawing/2014/main" id="{18A59960-C53C-08D8-6DB8-70B77C535B40}"/>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C567F568-9819-C785-F27F-C2CC611ECDF9}"/>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879EDB06-985B-C4C3-AD65-81F9E9343CB2}"/>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4DA9BFA-6575-8B82-85FD-9480187B4971}"/>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fld id="{4775983B-708F-47AF-B31C-2586530A2B0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mc/articles/PMC227137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lenglish.com/news/2024/02/07/costa-rica-declares-sanitary-emergency-for-animal-parasit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aphis.usda.gov/aphis/ourfocus/animalhealth/animal-disease-information/cattle-disease-information/nws" TargetMode="Externa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bc.ca/news/canada/saskatoon/black-legged-ticks-increasing-1.7077860?cmp=rs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ss.gov.nt.ca/en/newsroom/black-legged-tick-positive-lyme-disease-bacteria-detected-nw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aho.org/en/documents/situation-report-no-9-dengue-epidemiological-situation-region-americas-epidemiologica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vietnamplus.vn/thailands-dengue-fever-cases-spike/282739.vnp"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ho.org/en/documents/epidemiological-update-oropouche-region-americas-6-march-202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olivia.com/actualidad/nacionales/sedes-confirma-casos-de-fiebre-oropouche-en-pando-45603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iorxiv.org/content/10.1101/2024.01.29.577888v1.ful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ur.nl/en/research-results/research-institutes/bioveterinary-research/show-bvr/bluetongue-found-in-dutch-dog.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v.uk/guidance/bluetong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CE169BD-C2D0-6757-ACA8-DE852E855C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C2DB31B-5154-1807-5C63-9FF2F5820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47776C51-1908-B6AB-4AB6-1E4AF0F75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C8B47DCC-3E79-4D57-906F-0AE375BF8E86}" type="slidenum">
              <a:rPr lang="en-US" altLang="en-US">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D2C025C-4E1F-2AFC-7CB3-8FFDF630AA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0253914-4F1B-A4FF-BEA6-E44695DAA4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En raison de la situation en Amérique du Sud et du fait que l'Amérique du Nord a connu des cas par le passé avec des vecteurs compétents, nous avons envoyé un ping demandant aux membres de s'inquiéter d'une éventuelle réapparition de la WEE au Canada. </a:t>
            </a:r>
          </a:p>
          <a:p>
            <a:r>
              <a:rPr lang="en-US" altLang="en-US"/>
              <a:t>Nous avons reçu 18 réponses, la majorité des membres estimant qu'il s'agit d'une question pertinente, et de nombreux commentaires intéressants, que je résume brièvement :</a:t>
            </a:r>
          </a:p>
          <a:p>
            <a:r>
              <a:rPr lang="en-US" altLang="en-US"/>
              <a:t>Présent dans la faune sauvage des États-Unis, le Canada a connu des foyers dans le passé, une incursion vers le nord à partir des États-Unis et de l'Amérique du Sud est possible.</a:t>
            </a:r>
          </a:p>
          <a:p>
            <a:pPr lvl="1"/>
            <a:r>
              <a:rPr lang="en-US" altLang="en-US"/>
              <a:t>Les oiseaux migrateurs pourraient le réintroduire</a:t>
            </a:r>
          </a:p>
          <a:p>
            <a:pPr lvl="1"/>
            <a:r>
              <a:rPr lang="en-US" altLang="en-US"/>
              <a:t>Présence de vecteurs compétents</a:t>
            </a:r>
          </a:p>
          <a:p>
            <a:pPr lvl="1"/>
            <a:r>
              <a:rPr lang="en-US" altLang="en-US"/>
              <a:t>Quelqu'un a déclaré que le virus du Nil occidental avait déplacé les WEE dans notre écosystème - comment cela se fait-il ?</a:t>
            </a:r>
          </a:p>
          <a:p>
            <a:pPr lvl="1"/>
            <a:r>
              <a:rPr lang="en-US" altLang="en-US"/>
              <a:t>Ensuite, une question sur l'état des vaccinations équines contre la WEE/EEE au Canada.</a:t>
            </a:r>
          </a:p>
          <a:p>
            <a:pPr lvl="1"/>
            <a:r>
              <a:rPr lang="en-US" altLang="en-US"/>
              <a:t>Une personne nous a dit qu'il était plus important de regarder ce qui s'est passé au Canada/Manitoba dans le passé que ce qui se passe en Amérique du Sud aujourd'hui - et qu'il y a une étude qui examine l'impact du climat sur les EEE au Manitoba. </a:t>
            </a:r>
          </a:p>
          <a:p>
            <a:endParaRPr lang="en-CA" altLang="en-US">
              <a:hlinkClick r:id="rId3"/>
            </a:endParaRPr>
          </a:p>
        </p:txBody>
      </p:sp>
      <p:sp>
        <p:nvSpPr>
          <p:cNvPr id="4" name="Slide Number Placeholder 3">
            <a:extLst>
              <a:ext uri="{FF2B5EF4-FFF2-40B4-BE49-F238E27FC236}">
                <a16:creationId xmlns:a16="http://schemas.microsoft.com/office/drawing/2014/main" id="{FD403C06-411C-5365-08FE-3FBEEC71516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682D574-06AA-4506-8918-0785F0436D6D}" type="slidenum">
              <a:rPr lang="en-US" altLang="en-US"/>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BB8C05A-017C-8418-9029-B7F83BC63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3EDEC99-7B9E-C0BF-ADDB-C65C592A9C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 ver du Nouveau Monde a été signalé au Costa Rica et au Panama.</a:t>
            </a:r>
          </a:p>
          <a:p>
            <a:r>
              <a:rPr lang="en-CA" altLang="en-US"/>
              <a:t> - le ver de la larve d'une mouche parasite qui provoque la myiase des plaies </a:t>
            </a:r>
          </a:p>
          <a:p>
            <a:r>
              <a:rPr lang="en-US" altLang="en-US"/>
              <a:t>En février 2024 - Le </a:t>
            </a:r>
            <a:r>
              <a:rPr lang="en-US" altLang="en-US" u="sng">
                <a:hlinkClick r:id="rId3"/>
              </a:rPr>
              <a:t>Costa Rica </a:t>
            </a:r>
            <a:r>
              <a:rPr lang="en-US" altLang="en-US"/>
              <a:t>a déclaré une urgence sanitaire en raison de la présence et de la propagation du ver du nouveau monde ; 203 cas ont été traités chez des bovins, des chevaux, des porcs, des moutons, des chèvres et des chiens. </a:t>
            </a:r>
          </a:p>
          <a:p>
            <a:r>
              <a:rPr lang="en-US" altLang="en-US"/>
              <a:t>Mars 2024 - Le </a:t>
            </a:r>
            <a:r>
              <a:rPr lang="en-US" altLang="en-US">
                <a:hlinkClick r:id="rId4"/>
              </a:rPr>
              <a:t>Costa Rica </a:t>
            </a:r>
            <a:r>
              <a:rPr lang="en-US" altLang="en-US"/>
              <a:t>signale 1 cas humain</a:t>
            </a:r>
            <a:r>
              <a:rPr lang="en-US" altLang="en-US" baseline="30000"/>
              <a:t>st</a:t>
            </a:r>
            <a:r>
              <a:rPr lang="en-US" altLang="en-US"/>
              <a:t> dans le pays</a:t>
            </a:r>
          </a:p>
          <a:p>
            <a:r>
              <a:rPr lang="en-US" altLang="en-US"/>
              <a:t>Je crois que la semaine dernière, le </a:t>
            </a:r>
            <a:r>
              <a:rPr lang="en-CA" altLang="en-US">
                <a:hlinkClick r:id="rId5"/>
              </a:rPr>
              <a:t>Panama </a:t>
            </a:r>
            <a:r>
              <a:rPr lang="en-CA" altLang="en-US"/>
              <a:t>a également signalé deux cas humains, ainsi que des cas antérieurs chez le bétail.</a:t>
            </a:r>
          </a:p>
          <a:p>
            <a:endParaRPr lang="en-CA" altLang="en-US"/>
          </a:p>
          <a:p>
            <a:r>
              <a:rPr lang="en-CA" altLang="en-US"/>
              <a:t>Je ne savais pas si je devais inclure ceci car je ne suis pas sûr que ce soit considéré comme un VBD ?  La mouche est-elle un vecteur qui propage sa larve parasite ?</a:t>
            </a:r>
          </a:p>
          <a:p>
            <a:endParaRPr lang="en-CA" altLang="en-US"/>
          </a:p>
          <a:p>
            <a:r>
              <a:rPr lang="en-CA" altLang="en-US"/>
              <a:t>L'USDA-APHIS l'a répertoriée dans la catégorie des maladies à transmission vectorielle du bétail.</a:t>
            </a:r>
          </a:p>
          <a:p>
            <a:r>
              <a:rPr lang="en-CA" altLang="en-US"/>
              <a:t>En 2016, les États-Unis ont connu une réémergence de la </a:t>
            </a:r>
            <a:r>
              <a:rPr lang="en-CA" altLang="en-US">
                <a:hlinkClick r:id="rId6"/>
              </a:rPr>
              <a:t>tordeuse du Nouveau Monde (NWS) </a:t>
            </a:r>
            <a:r>
              <a:rPr lang="en-CA" altLang="en-US"/>
              <a:t>après environ 30 ans. Les larves ont été trouvées en train d'infester les cerfs de Virginie, une espèce menacée, dans les Keys de Floride.</a:t>
            </a:r>
          </a:p>
          <a:p>
            <a:endParaRPr lang="en-US" altLang="en-US"/>
          </a:p>
          <a:p>
            <a:r>
              <a:rPr lang="en-US" altLang="en-US"/>
              <a:t>L'Uruguay met au point une technique d'entraînement génétique CRISPR pour éradiquer le ver du Nouveau Monde,</a:t>
            </a:r>
            <a:endParaRPr lang="en-CA" altLang="en-US"/>
          </a:p>
        </p:txBody>
      </p:sp>
      <p:sp>
        <p:nvSpPr>
          <p:cNvPr id="4" name="Slide Number Placeholder 3">
            <a:extLst>
              <a:ext uri="{FF2B5EF4-FFF2-40B4-BE49-F238E27FC236}">
                <a16:creationId xmlns:a16="http://schemas.microsoft.com/office/drawing/2014/main" id="{E8BD4FF1-FFC4-CF13-FF7C-F44E01A51FA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7B876A-6604-445B-AF52-DB1C7F8855F4}" type="slidenum">
              <a:rPr lang="en-US" altLang="en-US"/>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093F9F8-9BBE-D821-F219-D16758A44F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5631A76-0433-64DC-7667-F1CD6278DB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 nombre de tiques à pattes noires augmente en </a:t>
            </a:r>
            <a:r>
              <a:rPr lang="en-US" altLang="en-US" u="sng">
                <a:hlinkClick r:id="rId3"/>
              </a:rPr>
              <a:t>Saskatchewan </a:t>
            </a:r>
            <a:r>
              <a:rPr lang="en-US" altLang="en-US"/>
              <a:t>et, en raison des hivers plus chauds, l'activité des tiques pourrait être plus longue que d'habitude ; les scientifiques chercheront également à déterminer si les populations de tiques se sont établies en Saskatchewan.</a:t>
            </a:r>
            <a:endParaRPr lang="en-CA" altLang="en-US"/>
          </a:p>
          <a:p>
            <a:r>
              <a:rPr lang="en-US" altLang="en-US"/>
              <a:t> </a:t>
            </a:r>
            <a:endParaRPr lang="en-CA" altLang="en-US"/>
          </a:p>
          <a:p>
            <a:r>
              <a:rPr lang="en-US" altLang="en-US"/>
              <a:t>Les </a:t>
            </a:r>
            <a:r>
              <a:rPr lang="en-US" altLang="en-US" u="sng">
                <a:hlinkClick r:id="rId4"/>
              </a:rPr>
              <a:t>Territoires du Nord-Ouest ont </a:t>
            </a:r>
            <a:r>
              <a:rPr lang="en-US" altLang="en-US"/>
              <a:t>signalé leur première découverte d'une tique à pattes noires positive pour </a:t>
            </a:r>
            <a:r>
              <a:rPr lang="en-US" altLang="en-US" i="1"/>
              <a:t>Borrelia burgdorferi</a:t>
            </a:r>
            <a:r>
              <a:rPr lang="en-US" altLang="en-US"/>
              <a:t>. La tique à pattes noires femelle adulte a été trouvée sur un chien de compagnie dans la région de Fort Simpson, qui venait d'arriver d'une province méridionale endémique. On ne sait pas si la tique et/ou la bactérie ont été acquises localement.</a:t>
            </a:r>
          </a:p>
          <a:p>
            <a:endParaRPr lang="en-US" altLang="en-US"/>
          </a:p>
          <a:p>
            <a:r>
              <a:rPr lang="en-CA" altLang="en-US"/>
              <a:t>Plusieurs rapports font état de la découverte de tiques plus tôt cette année aux États-Unis et au Canada en raison de l'hiver doux (en Ontario, dans le Michigan...)</a:t>
            </a:r>
          </a:p>
          <a:p>
            <a:endParaRPr lang="en-CA" altLang="en-US"/>
          </a:p>
          <a:p>
            <a:r>
              <a:rPr lang="en-CA" altLang="en-US"/>
              <a:t>Il est également intéressant de noter une découverte récente selon laquelle Borrelia burgdorferi augmente la capacité des tiques à passer l'hiver.</a:t>
            </a:r>
          </a:p>
          <a:p>
            <a:endParaRPr lang="en-CA" altLang="en-US"/>
          </a:p>
        </p:txBody>
      </p:sp>
      <p:sp>
        <p:nvSpPr>
          <p:cNvPr id="4" name="Slide Number Placeholder 3">
            <a:extLst>
              <a:ext uri="{FF2B5EF4-FFF2-40B4-BE49-F238E27FC236}">
                <a16:creationId xmlns:a16="http://schemas.microsoft.com/office/drawing/2014/main" id="{0997206F-76B0-1010-5046-6BA538A9BCF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1D3797-C52E-4DC5-B9F3-CBE5D768D2AA}" type="slidenum">
              <a:rPr lang="en-US" altLang="en-US"/>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A2FFB1F-2A17-48D3-B869-068C330BE2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A741BC9-8A0A-A8EB-F6C9-A2948326F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hlinkClick r:id="rId3"/>
              </a:rPr>
              <a:t>OPS </a:t>
            </a:r>
            <a:r>
              <a:rPr lang="en-US" altLang="en-US"/>
              <a:t>- Situation épidémiologique de la dengue dans la région des Amériques</a:t>
            </a:r>
            <a:endParaRPr lang="en-CA" altLang="en-US"/>
          </a:p>
          <a:p>
            <a:pPr lvl="1"/>
            <a:r>
              <a:rPr lang="en-US" altLang="en-US"/>
              <a:t> 1 874 021 cas suspects de dengue signalés dans les Amériques au cours des 8 premières semaines de 2024 - soit une augmentation de 249% par rapport à la même période en 2023 et de 354% par rapport à la moyenne des 5 dernières années. </a:t>
            </a:r>
          </a:p>
          <a:p>
            <a:pPr lvl="1"/>
            <a:r>
              <a:rPr lang="en-US" altLang="en-US"/>
              <a:t>Brésil - </a:t>
            </a:r>
            <a:r>
              <a:rPr lang="en-CA" altLang="en-US"/>
              <a:t>plus de 1,2 million de cas de dengue</a:t>
            </a:r>
          </a:p>
          <a:p>
            <a:r>
              <a:rPr lang="en-US" altLang="en-US">
                <a:hlinkClick r:id="rId4"/>
              </a:rPr>
              <a:t>Thaïlande </a:t>
            </a:r>
            <a:r>
              <a:rPr lang="en-US" altLang="en-US"/>
              <a:t>- 17 783 cas cette année, soit plus du double de l'année dernière</a:t>
            </a:r>
          </a:p>
          <a:p>
            <a:r>
              <a:rPr lang="en-US" altLang="en-US"/>
              <a:t>Uruguay - trois cas de </a:t>
            </a:r>
            <a:r>
              <a:rPr lang="en-CA" altLang="en-US"/>
              <a:t>dengue autochtone </a:t>
            </a:r>
            <a:r>
              <a:rPr lang="en-US" altLang="en-US"/>
              <a:t>ont été signalés</a:t>
            </a:r>
          </a:p>
          <a:p>
            <a:endParaRPr lang="en-US" altLang="en-US"/>
          </a:p>
        </p:txBody>
      </p:sp>
      <p:sp>
        <p:nvSpPr>
          <p:cNvPr id="4" name="Slide Number Placeholder 3">
            <a:extLst>
              <a:ext uri="{FF2B5EF4-FFF2-40B4-BE49-F238E27FC236}">
                <a16:creationId xmlns:a16="http://schemas.microsoft.com/office/drawing/2014/main" id="{18EF1D66-43A3-9F0A-8F8C-25B916117E4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7D4CECC-2FEB-42F1-8961-3AB0906D9ED7}" type="slidenum">
              <a:rPr lang="en-US" altLang="en-US"/>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39252F44-C7E9-7819-524E-FCB5D7111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617416A-3EC1-1B2A-6B8B-DC0E88052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Le 6 mars</a:t>
            </a:r>
            <a:r>
              <a:rPr lang="en-CA" altLang="en-US" baseline="30000"/>
              <a:t>th</a:t>
            </a:r>
            <a:r>
              <a:rPr lang="en-CA" altLang="en-US"/>
              <a:t> - L'OPS a publié une </a:t>
            </a:r>
            <a:r>
              <a:rPr lang="en-CA" altLang="en-US">
                <a:hlinkClick r:id="rId3"/>
              </a:rPr>
              <a:t>mise à jour épidémiologique </a:t>
            </a:r>
            <a:r>
              <a:rPr lang="en-CA" altLang="en-US"/>
              <a:t>sur la maladie à </a:t>
            </a:r>
            <a:r>
              <a:rPr lang="en-CA" altLang="en-US" b="1"/>
              <a:t>virus Oropouche </a:t>
            </a:r>
            <a:r>
              <a:rPr lang="en-CA" altLang="en-US"/>
              <a:t>au Brésil et au Pérou. </a:t>
            </a:r>
          </a:p>
          <a:p>
            <a:endParaRPr lang="en-CA" altLang="en-US"/>
          </a:p>
          <a:p>
            <a:r>
              <a:rPr lang="en-CA" altLang="en-US"/>
              <a:t>De nombreux foyers de la maladie à virus Oropouche ont été signalés dans des communautés rurales et urbaines au Brésil, en Colombie, en Équateur, en Guyane française, au Panama, au Pérou et à Trinité-et-Tobago. </a:t>
            </a:r>
            <a:endParaRPr lang="en-US" altLang="en-US"/>
          </a:p>
          <a:p>
            <a:endParaRPr lang="en-US" altLang="en-US"/>
          </a:p>
          <a:p>
            <a:endParaRPr lang="en-CA" altLang="en-US"/>
          </a:p>
          <a:p>
            <a:r>
              <a:rPr lang="en-US" altLang="en-US"/>
              <a:t> L'OROV est principalement transmis par la piqûre du moucheron </a:t>
            </a:r>
            <a:r>
              <a:rPr lang="en-US" altLang="en-US" i="1"/>
              <a:t>Culicoides paraensis </a:t>
            </a:r>
            <a:r>
              <a:rPr lang="en-US" altLang="en-US"/>
              <a:t>présent dans la région, ainsi que par le </a:t>
            </a:r>
            <a:r>
              <a:rPr lang="en-US" altLang="en-US" i="1"/>
              <a:t>moustique Culex quinquefasciatus</a:t>
            </a:r>
            <a:r>
              <a:rPr lang="en-US" altLang="en-US"/>
              <a:t>, qui peut également être un vecteur ; l'homme joue le rôle d'hôte amplificateur. </a:t>
            </a:r>
          </a:p>
          <a:p>
            <a:endParaRPr lang="en-CA" altLang="en-US"/>
          </a:p>
          <a:p>
            <a:r>
              <a:rPr lang="en-CA" altLang="en-US"/>
              <a:t>Entre le 1er janvier et le 24 février 2024</a:t>
            </a:r>
          </a:p>
          <a:p>
            <a:pPr lvl="1"/>
            <a:r>
              <a:rPr lang="en-CA" altLang="en-US"/>
              <a:t>Le Brésil a signalé 2 104 échantillons positifs pour le virus OROV - 1 821 correspondent à l'État d'Amazonas.</a:t>
            </a:r>
          </a:p>
          <a:p>
            <a:pPr lvl="1"/>
            <a:r>
              <a:rPr lang="en-CA" altLang="en-US"/>
              <a:t>Le Pérou a signalé 146 cas d'OROV dans les départements de Loreto, Ucayali et Madre de Dios, soit le nombre le plus élevé de cas signalés à ce jour dans ce pays.</a:t>
            </a:r>
          </a:p>
          <a:p>
            <a:pPr lvl="1"/>
            <a:r>
              <a:rPr lang="en-US" altLang="en-US">
                <a:hlinkClick r:id="rId4"/>
              </a:rPr>
              <a:t>La Bolivie </a:t>
            </a:r>
            <a:r>
              <a:rPr lang="en-US" altLang="en-US"/>
              <a:t>a signalé 4 cas</a:t>
            </a:r>
          </a:p>
          <a:p>
            <a:pPr lvl="1"/>
            <a:endParaRPr lang="en-US" altLang="en-US"/>
          </a:p>
          <a:p>
            <a:pPr lvl="1"/>
            <a:r>
              <a:rPr lang="en-CA" altLang="en-US"/>
              <a:t>Le Zika se propage également - Le 29 février 2024, l'OPS a rapporté que le Brésil (867), la Colombie (50), la Bolivie (27), le Pérou (6), le Costa Rica (6) et Porto Rico (3) avaient rapporté des cas de virus Zika cette année [2024].</a:t>
            </a:r>
            <a:endParaRPr lang="en-US" altLang="en-US"/>
          </a:p>
          <a:p>
            <a:pPr lvl="1"/>
            <a:endParaRPr lang="en-US" altLang="en-US"/>
          </a:p>
          <a:p>
            <a:pPr lvl="1"/>
            <a:r>
              <a:rPr lang="en-US" altLang="en-US"/>
              <a:t>De nombreuses maladies à transmission vectorielle circulent en Amérique du Sud.... Certaines suggestions établissent un lien avec le phénomène El Niño et le changement climatique (augmentation des températures et modification des précipitations), qui entraînent une prolifération des moustiques et, éventuellement, d'autres vecteurs.</a:t>
            </a:r>
          </a:p>
          <a:p>
            <a:endParaRPr lang="en-US" altLang="en-US"/>
          </a:p>
        </p:txBody>
      </p:sp>
      <p:sp>
        <p:nvSpPr>
          <p:cNvPr id="4" name="Slide Number Placeholder 3">
            <a:extLst>
              <a:ext uri="{FF2B5EF4-FFF2-40B4-BE49-F238E27FC236}">
                <a16:creationId xmlns:a16="http://schemas.microsoft.com/office/drawing/2014/main" id="{738110FC-F78D-6986-7F9F-7863ADCAB0E7}"/>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DBF49D-41ED-43EE-834E-2AE9D2210935}" type="slidenum">
              <a:rPr lang="en-US" altLang="en-US"/>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1C7461E8-1F37-AA9A-FEAF-32C4468636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082173F-3FBD-FB9E-70FB-1281CAA478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Axée sur la santé publique, elle présente une bonne synthèse des défis et des possibilités de les surmonter - et nombre d'entre eux sont similaires et s'appliquent également à la santé animale.</a:t>
            </a:r>
          </a:p>
          <a:p>
            <a:endParaRPr lang="en-CA" altLang="en-US"/>
          </a:p>
        </p:txBody>
      </p:sp>
      <p:sp>
        <p:nvSpPr>
          <p:cNvPr id="4" name="Slide Number Placeholder 3">
            <a:extLst>
              <a:ext uri="{FF2B5EF4-FFF2-40B4-BE49-F238E27FC236}">
                <a16:creationId xmlns:a16="http://schemas.microsoft.com/office/drawing/2014/main" id="{4F0319F2-B20B-5391-E2AB-7C4CE5804B4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0F67F08-A661-47C7-8703-81140AF10476}" type="slidenum">
              <a:rPr lang="en-US" altLang="en-US"/>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7EE7D8C-10B5-39A9-47C0-822F11BA82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592838D4-428E-100F-F4D2-03F893FADA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Dans une étude publiée sur le serveur de préimpression bioRxiv, des chercheurs signalent que les </a:t>
            </a:r>
            <a:r>
              <a:rPr lang="en-CA" altLang="en-US">
                <a:hlinkClick r:id="rId3"/>
              </a:rPr>
              <a:t>moustiques peuvent se transmettre le virus du Nil occidental par les excréments</a:t>
            </a:r>
            <a:r>
              <a:rPr lang="en-CA" altLang="en-US"/>
              <a:t>, un mode de transmission jusqu'alors inconnu.</a:t>
            </a:r>
          </a:p>
          <a:p>
            <a:r>
              <a:rPr lang="en-CA" altLang="en-US"/>
              <a:t>Les scientifiques ont nourri des moustiques </a:t>
            </a:r>
            <a:r>
              <a:rPr lang="en-CA" altLang="en-US" i="1"/>
              <a:t>Culex quinquefasciatus </a:t>
            </a:r>
            <a:r>
              <a:rPr lang="en-CA" altLang="en-US"/>
              <a:t>- l'un des principaux transmetteurs du virus du Nil occidental - avec du sang contaminé par le virus. Les crottes des moustiques étant difficiles à repérer, les chercheurs ont ensuite nourri les insectes avec une solution de sucre bleu afin de rendre leurs crottes bleues. Après avoir placé les crottes dans des flacons contenant des cellules d'insectes et de singes, les cellules ont été infectées par le virus du Nil occidental. </a:t>
            </a:r>
          </a:p>
          <a:p>
            <a:endParaRPr lang="en-CA" altLang="en-US"/>
          </a:p>
          <a:p>
            <a:r>
              <a:rPr lang="en-CA" altLang="en-US"/>
              <a:t>La modélisation mathématique réalisée par la même équipe suggère qu'il est peu probable que le transfert du virus du Nil occidental d'une crotte à un moustique augmente sa transmission à l'homme. En revanche, il pourrait contribuer à maintenir l'agent pathogène dans les populations de moustiques lorsque les hôtes à sang chaud ne sont pas là.</a:t>
            </a:r>
          </a:p>
          <a:p>
            <a:endParaRPr lang="en-CA" altLang="en-US"/>
          </a:p>
        </p:txBody>
      </p:sp>
      <p:sp>
        <p:nvSpPr>
          <p:cNvPr id="4" name="Slide Number Placeholder 3">
            <a:extLst>
              <a:ext uri="{FF2B5EF4-FFF2-40B4-BE49-F238E27FC236}">
                <a16:creationId xmlns:a16="http://schemas.microsoft.com/office/drawing/2014/main" id="{66973507-03D0-9125-5917-5F37D9AD0F9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637CD2-8E02-4438-AB8A-7EECB0B4B82F}" type="slidenum">
              <a:rPr lang="en-US" altLang="en-US"/>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DCBDF3A-682C-6115-CE5B-D7A2D97044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CA5037D-5CE1-D658-63FC-AB66C68868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C23C0FE8-EDAC-7FB9-EE80-3138040089A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EC8B19-03C6-4DFE-B3A2-AF5971B1BFE0}" type="slidenum">
              <a:rPr lang="en-US" altLang="en-US"/>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647C5ED-953B-10C7-6C3E-E40CCA3E44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31165DC-DE07-85D7-4F16-CA1E88249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Nous demandons à tous les groupes de notre réseau de nous indiquer si ce qui est fait pour le réseau apporte une valeur ajoutée. Il s'agit donc d'une enquête de type "pouce en l'air" ou "pouce en bas".</a:t>
            </a:r>
          </a:p>
          <a:p>
            <a:endParaRPr lang="en-CA" altLang="en-US"/>
          </a:p>
          <a:p>
            <a:r>
              <a:rPr lang="en-CA" altLang="en-US"/>
              <a:t>Si vous avez des commentaires sur ce que nous pourrions améliorer ou sur ce que nous devrions cesser de faire, nous vous en serions reconnaissants - maintenant ou plus tard.  Compte tenu de nos ressources limitées, nous ne voulons pas consacrer d'efforts à des choses qui n'ont pas de valeur. </a:t>
            </a:r>
          </a:p>
          <a:p>
            <a:endParaRPr lang="en-CA" altLang="en-US"/>
          </a:p>
        </p:txBody>
      </p:sp>
      <p:sp>
        <p:nvSpPr>
          <p:cNvPr id="4" name="Slide Number Placeholder 3">
            <a:extLst>
              <a:ext uri="{FF2B5EF4-FFF2-40B4-BE49-F238E27FC236}">
                <a16:creationId xmlns:a16="http://schemas.microsoft.com/office/drawing/2014/main" id="{CD5F5B51-A8DE-3F7B-601A-500E64FCE0D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0E4638-D964-439A-A91E-4B3654E0E275}" type="slidenum">
              <a:rPr lang="en-US" altLang="en-US"/>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992D13A-AE47-F363-0F39-BDE3158F96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8943F01-7D8A-3268-9F42-D82FF94B13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L'image montre la situation du BTV-3 aux Pays-Bas à partir du 4 mars 2023.</a:t>
            </a:r>
          </a:p>
          <a:p>
            <a:endParaRPr lang="en-CA" altLang="en-US"/>
          </a:p>
          <a:p>
            <a:r>
              <a:rPr lang="en-CA" altLang="en-US"/>
              <a:t>Total ~6918 cas = 5355 PCR positifs dont 1563 avec signes cliniques</a:t>
            </a:r>
          </a:p>
          <a:p>
            <a:r>
              <a:rPr lang="en-CA" altLang="en-US"/>
              <a:t>Des cas ont été signalés chez les bovins et les ovins.</a:t>
            </a:r>
          </a:p>
          <a:p>
            <a:endParaRPr lang="en-CA" altLang="en-US"/>
          </a:p>
          <a:p>
            <a:r>
              <a:rPr lang="en-CA" altLang="en-US"/>
              <a:t>Un cas a également été signalé chez </a:t>
            </a:r>
            <a:r>
              <a:rPr lang="en-US" altLang="en-US"/>
              <a:t>une </a:t>
            </a:r>
            <a:r>
              <a:rPr lang="en-US" altLang="en-US" u="sng">
                <a:hlinkClick r:id="rId3"/>
              </a:rPr>
              <a:t>chienne </a:t>
            </a:r>
            <a:r>
              <a:rPr lang="en-US" altLang="en-US"/>
              <a:t>enceinte de 3,5 ans qui vivait dans une ferme laitière avec des bovins et des ovins ;</a:t>
            </a:r>
          </a:p>
          <a:p>
            <a:endParaRPr lang="en-US" altLang="en-US"/>
          </a:p>
          <a:p>
            <a:r>
              <a:rPr lang="en-US" altLang="en-US"/>
              <a:t>L'infection par le BTV chez les chiens est rare et n'a été signalée que chez des chiennes en gestation. </a:t>
            </a:r>
            <a:endParaRPr lang="en-CA" altLang="en-US"/>
          </a:p>
          <a:p>
            <a:endParaRPr lang="en-CA" altLang="en-US"/>
          </a:p>
          <a:p>
            <a:endParaRPr lang="en-CA" altLang="en-US"/>
          </a:p>
          <a:p>
            <a:r>
              <a:rPr lang="en-US" altLang="en-US"/>
              <a:t>L'origine de l'introduction reste incertaine </a:t>
            </a:r>
          </a:p>
          <a:p>
            <a:br>
              <a:rPr lang="en-US" altLang="en-US"/>
            </a:br>
            <a:endParaRPr lang="en-CA" altLang="en-US"/>
          </a:p>
          <a:p>
            <a:endParaRPr lang="en-CA" altLang="en-US"/>
          </a:p>
        </p:txBody>
      </p:sp>
      <p:sp>
        <p:nvSpPr>
          <p:cNvPr id="4" name="Slide Number Placeholder 3">
            <a:extLst>
              <a:ext uri="{FF2B5EF4-FFF2-40B4-BE49-F238E27FC236}">
                <a16:creationId xmlns:a16="http://schemas.microsoft.com/office/drawing/2014/main" id="{AA0A3E6A-07D2-E521-7D23-88C5BB14EFF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528786F-EC5E-4F18-BEFA-68464E478535}" type="slidenum">
              <a:rPr lang="en-US" altLang="en-US"/>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28A28FC-2430-B35F-BB2F-240A33F2B7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2CAA1DE-C14A-014E-F896-305D930B72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Depuis les Pays-Bas, le BTV3 s'est répandu dans quelques autres pays, notamment au Royaume-Uni, où il a été signalé pour la première fois le 1er novembre sur du bétail dans le Kent.</a:t>
            </a:r>
          </a:p>
          <a:p>
            <a:endParaRPr lang="en-CA" altLang="en-US"/>
          </a:p>
          <a:p>
            <a:r>
              <a:rPr lang="en-CA" altLang="en-US"/>
              <a:t>D'autres cas continuent d'être signalés et, au 1er mars, 123 cas de BTV ont été confirmés en </a:t>
            </a:r>
            <a:r>
              <a:rPr lang="en-CA" altLang="en-US">
                <a:hlinkClick r:id="rId3"/>
              </a:rPr>
              <a:t>Angleterre </a:t>
            </a:r>
            <a:r>
              <a:rPr lang="en-CA" altLang="en-US"/>
              <a:t>sur 73 sites dans 4 comtés (115 bovins, 7 ovins).</a:t>
            </a:r>
          </a:p>
          <a:p>
            <a:r>
              <a:rPr lang="en-CA" altLang="en-US"/>
              <a:t>Un rapport récent de l'UKHSA indique que - Rien ne prouve encore que le BTV circule actuellement chez les moucherons en Grande-Bretagne, dans une période saisonnière à faible vecteur, de sorte que le 19 février, les zones de contrôle temporaire dans le Kent, le Norfolk et certaines parties du Suffolk ont été levées.</a:t>
            </a:r>
          </a:p>
          <a:p>
            <a:r>
              <a:rPr lang="en-CA" altLang="en-US"/>
              <a:t>En raison de la période actuelle de faible vecteur (où les anticorps sont peu nombreux et où les résultats des tests indiquent une infection plus ancienne), les animaux dont le test est positif pour la fièvre catarrhale du mouton ne sont pas actuellement abattus. Cela s'explique par le fait que la température plus basse réduit le risque de transmission.</a:t>
            </a:r>
          </a:p>
          <a:p>
            <a:r>
              <a:rPr lang="en-CA" altLang="en-US"/>
              <a:t>Le Royaume-Uni a testé ~45 000 animaux pour le BTV-3 et n'a trouvé que ~120 positifs. Aucun n'était mort et il n'y avait aucun signe clinique de maladie chez les animaux. C'est donc très différent de ce qui se passe aux Pays-Bas avec une mortalité de 20% chez les moutons et ~7 000 locaux infectés ou plus.</a:t>
            </a:r>
          </a:p>
          <a:p>
            <a:endParaRPr lang="en-CA" altLang="en-US"/>
          </a:p>
          <a:p>
            <a:endParaRPr lang="en-CA" altLang="en-US"/>
          </a:p>
        </p:txBody>
      </p:sp>
      <p:sp>
        <p:nvSpPr>
          <p:cNvPr id="4" name="Slide Number Placeholder 3">
            <a:extLst>
              <a:ext uri="{FF2B5EF4-FFF2-40B4-BE49-F238E27FC236}">
                <a16:creationId xmlns:a16="http://schemas.microsoft.com/office/drawing/2014/main" id="{0E4C9FEC-2799-BC5C-269E-559E53CF976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A6072F-8AD9-4E97-B69F-7B726A8BE08C}" type="slidenum">
              <a:rPr lang="en-US" altLang="en-US"/>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2E5DF8E-F4CE-762D-DCEA-FF5E6302D1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8763F02-DF48-343C-E34D-362246052B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CA" altLang="en-US"/>
              <a:t>Qu'en est-il des autres pays européens ? </a:t>
            </a:r>
          </a:p>
          <a:p>
            <a:pPr defTabSz="931863"/>
            <a:endParaRPr lang="en-CA" altLang="en-US"/>
          </a:p>
          <a:p>
            <a:pPr defTabSz="931863"/>
            <a:r>
              <a:rPr lang="en-CA" altLang="en-US"/>
              <a:t>La </a:t>
            </a:r>
            <a:r>
              <a:rPr lang="en-CA" altLang="en-US" b="1"/>
              <a:t>Belgique a </a:t>
            </a:r>
            <a:r>
              <a:rPr lang="en-CA" altLang="en-US"/>
              <a:t>signalé son premier cas de BTV en septembre 2023 à Merksplas, près de la frontière avec les Pays-Bas, mais elle n'a pas signalé d'autres cas à l'OMAH, mais j'ai récemment trouvé un tableau de bord qui montre qu'elle a signalé 7 cas, dont 5 cas en 2023, tous chez des ovins, et les deux cas détectés en 2024 chez des bovins.</a:t>
            </a:r>
          </a:p>
          <a:p>
            <a:pPr defTabSz="931863"/>
            <a:endParaRPr lang="en-CA" altLang="en-US"/>
          </a:p>
          <a:p>
            <a:pPr defTabSz="931863"/>
            <a:r>
              <a:rPr lang="en-CA" altLang="en-US"/>
              <a:t>Allemagne - premier cas signalé en octobre 2023 à Kleve (près de la frontière avec les Pays-Bas), l'Allemagne continue de signaler des cas chez les bovins et les ovins, à la date du 29 février</a:t>
            </a:r>
            <a:r>
              <a:rPr lang="en-CA" altLang="en-US" baseline="30000"/>
              <a:t>th</a:t>
            </a:r>
            <a:r>
              <a:rPr lang="en-CA" altLang="en-US"/>
              <a:t> , 28 foyers ont été signalés et il y a eu une certaine propagation vers l'ouest dans le pays.</a:t>
            </a:r>
          </a:p>
          <a:p>
            <a:pPr defTabSz="931863"/>
            <a:endParaRPr lang="en-CA" altLang="en-US"/>
          </a:p>
          <a:p>
            <a:pPr defTabSz="931863"/>
            <a:r>
              <a:rPr lang="en-CA" altLang="en-US"/>
              <a:t>Ainsi, les Pays-Bas, l'Allemagne et la Belgique déclarent leurs exportations, mais d'autres pays de l'UE n'effectuent pas de surveillance s'ils n'ont pas de marché qui l'exige, de sorte qu'il y a encore beaucoup d'inconnues concernant la distribution du BTV-3 en Europe.</a:t>
            </a:r>
          </a:p>
          <a:p>
            <a:pPr defTabSz="931863"/>
            <a:endParaRPr lang="en-CA" altLang="en-US"/>
          </a:p>
          <a:p>
            <a:pPr defTabSz="931863"/>
            <a:endParaRPr lang="en-CA" altLang="en-US"/>
          </a:p>
        </p:txBody>
      </p:sp>
      <p:sp>
        <p:nvSpPr>
          <p:cNvPr id="4" name="Slide Number Placeholder 3">
            <a:extLst>
              <a:ext uri="{FF2B5EF4-FFF2-40B4-BE49-F238E27FC236}">
                <a16:creationId xmlns:a16="http://schemas.microsoft.com/office/drawing/2014/main" id="{DB8D831B-CD22-03DB-914E-2FFC20F304B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4617080-0D3D-4D69-AEC8-7FABD85ACA9F}" type="slidenum">
              <a:rPr lang="en-US" altLang="en-US"/>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AB07C88-6F64-1112-3BA0-55A5657B8C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53C925A-6B87-9343-FE86-227F7AF08C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Deux études récentes sur les réassortiments de BTV, l'une au Colorado et l'autre en Floride</a:t>
            </a:r>
          </a:p>
          <a:p>
            <a:endParaRPr lang="en-CA" altLang="en-US"/>
          </a:p>
          <a:p>
            <a:r>
              <a:rPr lang="en-CA" altLang="en-US"/>
              <a:t>Floride - une souche de BTV-2 a été isolée à partir d'un WTD d'élevage, les segments du génome présentent des similitudes avec les souches de BTV de Floride et de Louisiane.</a:t>
            </a:r>
          </a:p>
          <a:p>
            <a:endParaRPr lang="en-CA" altLang="en-US"/>
          </a:p>
          <a:p>
            <a:r>
              <a:rPr lang="en-CA" altLang="en-US"/>
              <a:t>L'autre était une séquence de BTV-6 provenant d'un cerf mulet et d'un mouton au Colorado, dont neuf segments présentaient une plus grande homologie avec d'autres souches (3, 10, 11, 13) - les isolats ont probablement évolué au niveau régional, car tous les segments des échantillons ont circulé de manière endémique aux États-Unis.</a:t>
            </a:r>
          </a:p>
          <a:p>
            <a:endParaRPr lang="en-CA" altLang="en-US"/>
          </a:p>
          <a:p>
            <a:r>
              <a:rPr lang="en-CA" altLang="en-US"/>
              <a:t>Les deux études concluent à la nécessité d'une surveillance et d'un suivi continus pour évaluer la prévalence et les risques potentiels posés par les différentes souches de BTV, ainsi que de l'utilisation du séquençage pour détecter les changements régionaux dans les génomes des agents pathogènes.</a:t>
            </a:r>
          </a:p>
        </p:txBody>
      </p:sp>
      <p:sp>
        <p:nvSpPr>
          <p:cNvPr id="4" name="Slide Number Placeholder 3">
            <a:extLst>
              <a:ext uri="{FF2B5EF4-FFF2-40B4-BE49-F238E27FC236}">
                <a16:creationId xmlns:a16="http://schemas.microsoft.com/office/drawing/2014/main" id="{907A3575-0117-C179-B3B6-9EE04F1E565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C44F88C-69A3-4707-8C89-65747230B1F6}" type="slidenum">
              <a:rPr lang="en-US" altLang="en-US"/>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A88BC9A-E6B8-CB9F-BE99-5E60DF7F77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363DE6E-FF2D-D207-7E22-0C4D9C18B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 WEE s'est récemment répandue en Amérique du Sud, mais avant d'entrer dans les détails, je vais vous parler un peu de la WEE.</a:t>
            </a:r>
          </a:p>
          <a:p>
            <a:r>
              <a:rPr lang="en-CA" altLang="en-US"/>
              <a:t>Le virus de l'encéphalite équine occidentale a été isolé pour la première fois en 1930, à partir du cerveau d'un cheval dans la vallée centrale de la Californie.</a:t>
            </a:r>
          </a:p>
          <a:p>
            <a:r>
              <a:rPr lang="en-CA" altLang="en-US"/>
              <a:t>Il s'agit d'un alphavirus de la famille des Togaviridae (comme l'EEE et la VEE).</a:t>
            </a:r>
          </a:p>
          <a:p>
            <a:r>
              <a:rPr lang="en-CA" altLang="en-US"/>
              <a:t>Le vecteur principal de la WEE est le culex tarsalis, mais d'autres espèces d'Aedes (melanimon, dorsalis et campestris) ont également été impliquées dans sa propagation.</a:t>
            </a:r>
          </a:p>
          <a:p>
            <a:r>
              <a:rPr lang="en-CA" altLang="en-US"/>
              <a:t>Les oiseaux - les passereaux principalement - sont les réservoirs du virus - ils sont représentés ici dans son cycle primaire, puis les rongeurs, les lapins et éventuellement les chauves-souris peuvent jouer un rôle en tant que réservoirs dans le cycle secondaire. Les chevaux et les humains sont des hôtes sans avenir et ne sont pas contagieux.</a:t>
            </a:r>
          </a:p>
          <a:p>
            <a:r>
              <a:rPr lang="en-CA" altLang="en-US"/>
              <a:t>Le virus de la WEE a également été identifié chez des opossums (États-Unis) et chez des couleuvres et des grenouilles léopard (Canada).</a:t>
            </a:r>
          </a:p>
          <a:p>
            <a:r>
              <a:rPr lang="en-CA" altLang="en-US"/>
              <a:t>Le virus WEE provoque des infections asymptomatiques ou légères chez l'homme, avec des symptômes non spécifiques (fièvre, maux de tête, nausées, vomissements, anorexie et malaise). </a:t>
            </a:r>
          </a:p>
          <a:p>
            <a:r>
              <a:rPr lang="en-CA" altLang="en-US"/>
              <a:t>Chez les chevaux, l'encéphalopathie spongiforme bovine (WEE) peut se manifester sans signes cliniques ou se traduire par de la fièvre et de la dépression, de l'anorexie, de la faiblesse et de la léthargie, de l'incoordination et une démarche chancelante....</a:t>
            </a:r>
          </a:p>
          <a:p>
            <a:endParaRPr lang="en-CA" altLang="en-US"/>
          </a:p>
          <a:p>
            <a:endParaRPr lang="en-CA" altLang="en-US"/>
          </a:p>
          <a:p>
            <a:endParaRPr lang="en-CA" altLang="en-US"/>
          </a:p>
          <a:p>
            <a:endParaRPr lang="en-CA" altLang="en-US"/>
          </a:p>
        </p:txBody>
      </p:sp>
      <p:sp>
        <p:nvSpPr>
          <p:cNvPr id="4" name="Slide Number Placeholder 3">
            <a:extLst>
              <a:ext uri="{FF2B5EF4-FFF2-40B4-BE49-F238E27FC236}">
                <a16:creationId xmlns:a16="http://schemas.microsoft.com/office/drawing/2014/main" id="{B31E0545-9E90-C1F0-54AE-DB00A2B352D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4B17EF8-3704-4958-BA7C-154FB7403DFE}" type="slidenum">
              <a:rPr lang="en-US" altLang="en-US"/>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D3B13A4-485C-5CC6-8506-25766F6BF4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62D4B93E-B854-18BC-0EA9-A9A45774D8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a:p>
            <a:r>
              <a:rPr lang="en-CA" altLang="en-US"/>
              <a:t>Fin novembre 2023, des cas de WEE ont été signalés chez des chevaux en Argentine - l'OPS a publié peu après une notification d'alerte concernant des cas humains potentiels dans la région.</a:t>
            </a:r>
          </a:p>
          <a:p>
            <a:endParaRPr lang="en-CA" altLang="en-US"/>
          </a:p>
          <a:p>
            <a:r>
              <a:rPr lang="en-CA" altLang="en-US"/>
              <a:t>Le 20 décembre, l'Argentine a signalé un rare cas humain de WEE, le premier depuis plus de vingt ans. Les derniers cas humains signalés en Argentine remontent à 1982/1983 et 1996</a:t>
            </a:r>
          </a:p>
          <a:p>
            <a:endParaRPr lang="en-CA" altLang="en-US"/>
          </a:p>
          <a:p>
            <a:r>
              <a:rPr lang="en-CA" altLang="en-US"/>
              <a:t>Depuis lors, d'autres cas de WEE ont été signalés chez des chevaux en Argentine, en Uruguay et au Brésil, et chez des humains en Argentine et en Uruguay</a:t>
            </a:r>
          </a:p>
          <a:p>
            <a:endParaRPr lang="en-CA" altLang="en-US"/>
          </a:p>
          <a:p>
            <a:r>
              <a:rPr lang="en-CA" altLang="en-US"/>
              <a:t>L'Argentine a également signalé un cas de WEE chez une femelle ovine âgée de quatre mois.</a:t>
            </a:r>
          </a:p>
          <a:p>
            <a:endParaRPr lang="en-CA" altLang="en-US"/>
          </a:p>
          <a:p>
            <a:r>
              <a:rPr lang="en-CA" altLang="en-US"/>
              <a:t>Le Paraguay a procédé à des analyses d'échantillons humains suspectés d'être porteurs de la maladie, mais n'a fait état d'aucune confirmation.</a:t>
            </a:r>
          </a:p>
          <a:p>
            <a:endParaRPr lang="en-CA" altLang="en-US"/>
          </a:p>
          <a:p>
            <a:endParaRPr lang="en-CA" altLang="en-US"/>
          </a:p>
        </p:txBody>
      </p:sp>
      <p:sp>
        <p:nvSpPr>
          <p:cNvPr id="4" name="Slide Number Placeholder 3">
            <a:extLst>
              <a:ext uri="{FF2B5EF4-FFF2-40B4-BE49-F238E27FC236}">
                <a16:creationId xmlns:a16="http://schemas.microsoft.com/office/drawing/2014/main" id="{6D7A1237-CA3A-73ED-9F0B-E25381B1D01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EABBB1-8B03-4548-8750-7FEE9A651993}" type="slidenum">
              <a:rPr lang="en-US" altLang="en-US"/>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DEC04A8-9C1C-8ED8-523E-0826C37E4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14F015A-6B36-4A0E-CB27-7518DA2382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Extrait de l'évaluation des risques pour la santé publique récemment publiée par l'OPS</a:t>
            </a:r>
          </a:p>
          <a:p>
            <a:r>
              <a:rPr lang="en-CA" altLang="en-US"/>
              <a:t>À partir du 14 février 2024 :</a:t>
            </a:r>
          </a:p>
          <a:p>
            <a:r>
              <a:rPr lang="en-CA" altLang="en-US"/>
              <a:t>Il y a eu 2 464 foyers chez les animaux (1 445 dans 16 provinces d'Argentine, 1 018 dans 16 départements d'Uruguay et un cas dans un État brésilien). </a:t>
            </a:r>
          </a:p>
          <a:p>
            <a:r>
              <a:rPr lang="en-CA" altLang="en-US"/>
              <a:t>73 cas confirmés chez l'homme (69 en Argentine et 4 en Uruguay)</a:t>
            </a:r>
          </a:p>
          <a:p>
            <a:r>
              <a:rPr lang="en-CA" altLang="en-US"/>
              <a:t>la répartition des cas humains coïncide avec les zones où le nombre de cas équins suspectés et confirmés est le plus élevé</a:t>
            </a:r>
          </a:p>
          <a:p>
            <a:r>
              <a:rPr lang="en-CA" altLang="en-US"/>
              <a:t>Sept cas mortels ont été recensés en Argentine, tous ont déclaré avoir vécu, travaillé ou visité une zone rurale ou semi-rurale et 86 % (n=6) ont déclaré avoir eu des antécédents de maladie ou d'affection sous-jacente (diabète, maladie oncologique, hypertension artérielle, entre autres).</a:t>
            </a:r>
          </a:p>
          <a:p>
            <a:r>
              <a:rPr lang="en-CA" altLang="en-US"/>
              <a:t>Nous nous demandions ce qui pouvait être à l'origine de cette épidémie cette année, mais il n'est pas certain qu'il y ait quelque chose - les épidémies en Argentine et en Uruguay coïncident avec la saison estivale dans ces pays (de décembre à mars). </a:t>
            </a:r>
          </a:p>
          <a:p>
            <a:r>
              <a:rPr lang="en-CA" altLang="en-US" b="1"/>
              <a:t>Il n'y a pas de données disponibles suggérant une augmentation de la densité du vecteur - je ne sais pas si cela signifie qu'il n'y a pas de données sur la densité du vecteur ou que les données dont ils disposent ne suggèrent pas une augmentation de la densité.</a:t>
            </a:r>
          </a:p>
          <a:p>
            <a:endParaRPr lang="en-CA" altLang="en-US"/>
          </a:p>
          <a:p>
            <a:endParaRPr lang="en-CA" altLang="en-US"/>
          </a:p>
          <a:p>
            <a:endParaRPr lang="en-CA" altLang="en-US"/>
          </a:p>
        </p:txBody>
      </p:sp>
      <p:sp>
        <p:nvSpPr>
          <p:cNvPr id="4" name="Slide Number Placeholder 3">
            <a:extLst>
              <a:ext uri="{FF2B5EF4-FFF2-40B4-BE49-F238E27FC236}">
                <a16:creationId xmlns:a16="http://schemas.microsoft.com/office/drawing/2014/main" id="{FCBF0ECF-8574-F5B9-97B3-9DA7C119BF25}"/>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B9BAEA-881B-49FF-9040-53F83F3BF398}" type="slidenum">
              <a:rPr lang="en-US" altLang="en-US"/>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B620360-AB28-0E65-9260-38A8CEBADD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870A98E-DD97-9C92-D7D1-2B40FFF686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Quel est le risque pour l'Amérique du Nord ?</a:t>
            </a:r>
          </a:p>
          <a:p>
            <a:r>
              <a:rPr lang="en-CA" altLang="en-US"/>
              <a:t>La WEE a été signalée aux États-Unis et au Canada - l'apparition de la WEE au Canada est moins fréquente que celle de l'EEE. Aucun cas de WEE n'a été signalé au Canada depuis la fin des années 1980, je crois. </a:t>
            </a:r>
          </a:p>
          <a:p>
            <a:r>
              <a:rPr lang="en-CA" altLang="en-US"/>
              <a:t>Aux États-Unis, la plupart des cas de WEE sont signalés pendant l'été, dans les États de l'ouest et du centre du pays.</a:t>
            </a:r>
          </a:p>
          <a:p>
            <a:r>
              <a:rPr lang="en-CA" altLang="en-US"/>
              <a:t>Des cas ont été signalés par le passé dans divers États américains : Utah, Colorado, Californie, Texas, Oklahoma (émeus), Nevada (poulets), Floride (sérologie humaine, ours), Dakota du Nord (oiseaux).</a:t>
            </a:r>
          </a:p>
          <a:p>
            <a:r>
              <a:rPr lang="en-CA" altLang="en-US"/>
              <a:t>Diminution des cas signalés depuis le début des années 2000</a:t>
            </a:r>
          </a:p>
          <a:p>
            <a:endParaRPr lang="en-CA" altLang="en-US"/>
          </a:p>
          <a:p>
            <a:r>
              <a:rPr lang="en-CA" altLang="en-US"/>
              <a:t>Au Canada - Épidémie en 1941 (1 094 cas humains) au Manitoba et en Saskatchewan</a:t>
            </a:r>
          </a:p>
          <a:p>
            <a:r>
              <a:rPr lang="en-CA" altLang="en-US"/>
              <a:t> jusqu'à la fin des années 1980, l'incidence la plus élevée était signalée dans ces provinces</a:t>
            </a:r>
          </a:p>
          <a:p>
            <a:r>
              <a:rPr lang="en-CA" altLang="en-US"/>
              <a:t>De 1952 à 1987, des foyers supplémentaires ont été signalés chez des humains et des chevaux au Manitoba, en Saskatchewan et en Alberta.</a:t>
            </a:r>
          </a:p>
          <a:p>
            <a:r>
              <a:rPr lang="en-CA" altLang="en-US"/>
              <a:t>1987 - Épidémie équine au Manitoba</a:t>
            </a:r>
          </a:p>
          <a:p>
            <a:endParaRPr lang="en-CA" altLang="en-US"/>
          </a:p>
          <a:p>
            <a:endParaRPr lang="en-CA" altLang="en-US"/>
          </a:p>
        </p:txBody>
      </p:sp>
      <p:sp>
        <p:nvSpPr>
          <p:cNvPr id="4" name="Slide Number Placeholder 3">
            <a:extLst>
              <a:ext uri="{FF2B5EF4-FFF2-40B4-BE49-F238E27FC236}">
                <a16:creationId xmlns:a16="http://schemas.microsoft.com/office/drawing/2014/main" id="{0733E628-B7BA-56F3-907C-4E25BC29B0F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A482E9-EEC9-4A7B-AD19-CAF836D21A29}" type="slidenum">
              <a:rPr lang="en-US" altLang="en-US"/>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33064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292B32F-3EAE-1925-1BDE-CDED77394170}"/>
              </a:ext>
            </a:extLst>
          </p:cNvPr>
          <p:cNvSpPr>
            <a:spLocks noGrp="1"/>
          </p:cNvSpPr>
          <p:nvPr>
            <p:ph type="sldNum" sz="quarter" idx="10"/>
          </p:nvPr>
        </p:nvSpPr>
        <p:spPr/>
        <p:txBody>
          <a:bodyPr/>
          <a:lstStyle>
            <a:lvl1pPr>
              <a:defRPr/>
            </a:lvl1pPr>
          </a:lstStyle>
          <a:p>
            <a:fld id="{83140CD0-4870-4725-99BD-8ACAC4900DDD}" type="slidenum">
              <a:rPr lang="en-US" altLang="en-US"/>
              <a:pPr/>
              <a:t>‹#›</a:t>
            </a:fld>
            <a:endParaRPr lang="en-US" altLang="en-US"/>
          </a:p>
        </p:txBody>
      </p:sp>
    </p:spTree>
    <p:extLst>
      <p:ext uri="{BB962C8B-B14F-4D97-AF65-F5344CB8AC3E}">
        <p14:creationId xmlns:p14="http://schemas.microsoft.com/office/powerpoint/2010/main" val="3878803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A78631E-B798-4023-3A02-E2ECCC60908C}"/>
              </a:ext>
            </a:extLst>
          </p:cNvPr>
          <p:cNvSpPr>
            <a:spLocks noGrp="1"/>
          </p:cNvSpPr>
          <p:nvPr>
            <p:ph type="sldNum" sz="quarter" idx="10"/>
          </p:nvPr>
        </p:nvSpPr>
        <p:spPr/>
        <p:txBody>
          <a:bodyPr/>
          <a:lstStyle>
            <a:lvl1pPr>
              <a:defRPr/>
            </a:lvl1pPr>
          </a:lstStyle>
          <a:p>
            <a:fld id="{AFCEE194-C289-4583-8E76-16D6F4D7EF1C}" type="slidenum">
              <a:rPr lang="en-US" altLang="en-US"/>
              <a:pPr/>
              <a:t>‹#›</a:t>
            </a:fld>
            <a:endParaRPr lang="en-US" altLang="en-US"/>
          </a:p>
        </p:txBody>
      </p:sp>
    </p:spTree>
    <p:extLst>
      <p:ext uri="{BB962C8B-B14F-4D97-AF65-F5344CB8AC3E}">
        <p14:creationId xmlns:p14="http://schemas.microsoft.com/office/powerpoint/2010/main" val="323202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0698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0F2785D1-A441-0129-44AB-905B6792E26D}"/>
              </a:ext>
            </a:extLst>
          </p:cNvPr>
          <p:cNvSpPr>
            <a:spLocks noGrp="1"/>
          </p:cNvSpPr>
          <p:nvPr>
            <p:ph type="sldNum" sz="quarter" idx="10"/>
          </p:nvPr>
        </p:nvSpPr>
        <p:spPr/>
        <p:txBody>
          <a:bodyPr/>
          <a:lstStyle>
            <a:lvl1pPr>
              <a:defRPr/>
            </a:lvl1pPr>
          </a:lstStyle>
          <a:p>
            <a:fld id="{F57FECF1-89B0-4C2F-8125-970E5C4352E5}" type="slidenum">
              <a:rPr lang="en-US" altLang="en-US"/>
              <a:pPr/>
              <a:t>‹#›</a:t>
            </a:fld>
            <a:endParaRPr lang="en-US" altLang="en-US"/>
          </a:p>
        </p:txBody>
      </p:sp>
    </p:spTree>
    <p:extLst>
      <p:ext uri="{BB962C8B-B14F-4D97-AF65-F5344CB8AC3E}">
        <p14:creationId xmlns:p14="http://schemas.microsoft.com/office/powerpoint/2010/main" val="127872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BBF0C79D-FEFB-CCBA-BE09-6E472618EA23}"/>
              </a:ext>
            </a:extLst>
          </p:cNvPr>
          <p:cNvSpPr>
            <a:spLocks noGrp="1"/>
          </p:cNvSpPr>
          <p:nvPr>
            <p:ph type="sldNum" sz="quarter" idx="10"/>
          </p:nvPr>
        </p:nvSpPr>
        <p:spPr/>
        <p:txBody>
          <a:bodyPr/>
          <a:lstStyle>
            <a:lvl1pPr>
              <a:defRPr/>
            </a:lvl1pPr>
          </a:lstStyle>
          <a:p>
            <a:fld id="{77AB5727-846E-4BFD-94F1-DC9D077E32E7}" type="slidenum">
              <a:rPr lang="en-US" altLang="en-US"/>
              <a:pPr/>
              <a:t>‹#›</a:t>
            </a:fld>
            <a:endParaRPr lang="en-US" altLang="en-US"/>
          </a:p>
        </p:txBody>
      </p:sp>
    </p:spTree>
    <p:extLst>
      <p:ext uri="{BB962C8B-B14F-4D97-AF65-F5344CB8AC3E}">
        <p14:creationId xmlns:p14="http://schemas.microsoft.com/office/powerpoint/2010/main" val="185324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83F1A498-25D4-C4BA-BA22-6EBCF017FBBA}"/>
              </a:ext>
            </a:extLst>
          </p:cNvPr>
          <p:cNvSpPr>
            <a:spLocks noGrp="1"/>
          </p:cNvSpPr>
          <p:nvPr>
            <p:ph type="sldNum" sz="quarter" idx="14"/>
          </p:nvPr>
        </p:nvSpPr>
        <p:spPr/>
        <p:txBody>
          <a:bodyPr/>
          <a:lstStyle>
            <a:lvl1pPr>
              <a:defRPr/>
            </a:lvl1pPr>
          </a:lstStyle>
          <a:p>
            <a:fld id="{46ED1D3E-FEE3-456A-AAE8-AC56A6F47BFE}" type="slidenum">
              <a:rPr lang="en-US" altLang="en-US"/>
              <a:pPr/>
              <a:t>‹#›</a:t>
            </a:fld>
            <a:endParaRPr lang="en-US" altLang="en-US"/>
          </a:p>
        </p:txBody>
      </p:sp>
    </p:spTree>
    <p:extLst>
      <p:ext uri="{BB962C8B-B14F-4D97-AF65-F5344CB8AC3E}">
        <p14:creationId xmlns:p14="http://schemas.microsoft.com/office/powerpoint/2010/main" val="422513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A9BD82C8-FCF8-8B32-E6F4-5682D6D2995B}"/>
              </a:ext>
            </a:extLst>
          </p:cNvPr>
          <p:cNvSpPr>
            <a:spLocks noGrp="1"/>
          </p:cNvSpPr>
          <p:nvPr>
            <p:ph type="sldNum" sz="quarter" idx="15"/>
          </p:nvPr>
        </p:nvSpPr>
        <p:spPr/>
        <p:txBody>
          <a:bodyPr/>
          <a:lstStyle>
            <a:lvl1pPr>
              <a:defRPr/>
            </a:lvl1pPr>
          </a:lstStyle>
          <a:p>
            <a:fld id="{534B4169-95A7-4B6D-B754-64CF51DF34ED}" type="slidenum">
              <a:rPr lang="en-US" altLang="en-US"/>
              <a:pPr/>
              <a:t>‹#›</a:t>
            </a:fld>
            <a:endParaRPr lang="en-US" altLang="en-US"/>
          </a:p>
        </p:txBody>
      </p:sp>
    </p:spTree>
    <p:extLst>
      <p:ext uri="{BB962C8B-B14F-4D97-AF65-F5344CB8AC3E}">
        <p14:creationId xmlns:p14="http://schemas.microsoft.com/office/powerpoint/2010/main" val="334657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9723003-1FC9-80FD-B128-3835FCE97508}"/>
              </a:ext>
            </a:extLst>
          </p:cNvPr>
          <p:cNvSpPr>
            <a:spLocks noGrp="1"/>
          </p:cNvSpPr>
          <p:nvPr>
            <p:ph type="sldNum" sz="quarter" idx="10"/>
          </p:nvPr>
        </p:nvSpPr>
        <p:spPr/>
        <p:txBody>
          <a:bodyPr/>
          <a:lstStyle>
            <a:lvl1pPr>
              <a:defRPr/>
            </a:lvl1pPr>
          </a:lstStyle>
          <a:p>
            <a:fld id="{113B1061-3D90-4E9E-8F5D-D7D8CA992495}" type="slidenum">
              <a:rPr lang="en-US" altLang="en-US"/>
              <a:pPr/>
              <a:t>‹#›</a:t>
            </a:fld>
            <a:endParaRPr lang="en-US" altLang="en-US"/>
          </a:p>
        </p:txBody>
      </p:sp>
    </p:spTree>
    <p:extLst>
      <p:ext uri="{BB962C8B-B14F-4D97-AF65-F5344CB8AC3E}">
        <p14:creationId xmlns:p14="http://schemas.microsoft.com/office/powerpoint/2010/main" val="104405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BEFAFE68-5B6F-D6A6-0D24-AA558B4DFE60}"/>
              </a:ext>
            </a:extLst>
          </p:cNvPr>
          <p:cNvSpPr>
            <a:spLocks noGrp="1"/>
          </p:cNvSpPr>
          <p:nvPr>
            <p:ph type="sldNum" sz="quarter" idx="10"/>
          </p:nvPr>
        </p:nvSpPr>
        <p:spPr/>
        <p:txBody>
          <a:bodyPr/>
          <a:lstStyle>
            <a:lvl1pPr>
              <a:defRPr/>
            </a:lvl1pPr>
          </a:lstStyle>
          <a:p>
            <a:fld id="{871D3F88-DBDE-448F-A013-A4A7584900F1}" type="slidenum">
              <a:rPr lang="en-US" altLang="en-US"/>
              <a:pPr/>
              <a:t>‹#›</a:t>
            </a:fld>
            <a:endParaRPr lang="en-US" altLang="en-US"/>
          </a:p>
        </p:txBody>
      </p:sp>
    </p:spTree>
    <p:extLst>
      <p:ext uri="{BB962C8B-B14F-4D97-AF65-F5344CB8AC3E}">
        <p14:creationId xmlns:p14="http://schemas.microsoft.com/office/powerpoint/2010/main" val="118483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52ABF612-DEBF-871F-525F-BA9561AEBDEB}"/>
              </a:ext>
            </a:extLst>
          </p:cNvPr>
          <p:cNvSpPr>
            <a:spLocks noGrp="1"/>
          </p:cNvSpPr>
          <p:nvPr>
            <p:ph type="sldNum" sz="quarter" idx="10"/>
          </p:nvPr>
        </p:nvSpPr>
        <p:spPr/>
        <p:txBody>
          <a:bodyPr/>
          <a:lstStyle>
            <a:lvl1pPr>
              <a:defRPr/>
            </a:lvl1pPr>
          </a:lstStyle>
          <a:p>
            <a:fld id="{D8096628-8180-494A-8ED6-D5AB1343F377}" type="slidenum">
              <a:rPr lang="en-US" altLang="en-US"/>
              <a:pPr/>
              <a:t>‹#›</a:t>
            </a:fld>
            <a:endParaRPr lang="en-US" altLang="en-US"/>
          </a:p>
        </p:txBody>
      </p:sp>
    </p:spTree>
    <p:extLst>
      <p:ext uri="{BB962C8B-B14F-4D97-AF65-F5344CB8AC3E}">
        <p14:creationId xmlns:p14="http://schemas.microsoft.com/office/powerpoint/2010/main" val="286975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07D189D-76FC-1E88-0700-20B48B6E56B5}"/>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189233A4-9C0E-E75D-ABF1-0F04D7D9480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97C7084B-B5CF-9433-D0A2-E36CFF9F6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CB12067-4604-4380-BFAA-651924BB6619}" type="datetime1">
              <a:rPr lang="en-US"/>
              <a:t>3/15/2024</a:t>
            </a:fld>
            <a:endParaRPr lang="en-US"/>
          </a:p>
        </p:txBody>
      </p:sp>
      <p:sp>
        <p:nvSpPr>
          <p:cNvPr id="5" name="Footer Placeholder 4">
            <a:extLst>
              <a:ext uri="{FF2B5EF4-FFF2-40B4-BE49-F238E27FC236}">
                <a16:creationId xmlns:a16="http://schemas.microsoft.com/office/drawing/2014/main" id="{663C9820-2B56-222A-D1E4-54ECB3E9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9991353-7544-8E62-89EB-12D5D09A0D5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F9A2B32A-AE7C-4683-B9B5-DF596DBEBF05}"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pubmed.ncbi.nlm.nih.gov/2905669/"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plenglish.com/news/2024/02/07/costa-rica-declares-sanitary-emergency-for-animal-parasites/" TargetMode="External"/><Relationship Id="rId7" Type="http://schemas.openxmlformats.org/officeDocument/2006/relationships/hyperlink" Target="https://www.ars.usda.gov/oc/images/photos/k7576-1/"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freethink.com/science/screwworm-gene-drive" TargetMode="External"/><Relationship Id="rId5" Type="http://schemas.openxmlformats.org/officeDocument/2006/relationships/hyperlink" Target="https://www.walesonline.co.uk/news/health/new-cases-flesh-eating-bug-28770062" TargetMode="External"/><Relationship Id="rId4" Type="http://schemas.openxmlformats.org/officeDocument/2006/relationships/hyperlink" Target="https://ticotimes.net/2024/03/02/costa-rica-confirms-first-case-of-screwworm-infection-in#:~:text=The%20Ministry%20of%20Health%20and,a%20sample%20to%20be%20take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bc.ca/news/canada/saskatoon/black-legged-ticks-increasing-1.7077860?cmp=rss" TargetMode="External"/><Relationship Id="rId7" Type="http://schemas.openxmlformats.org/officeDocument/2006/relationships/hyperlink" Target="https://pubmed.ncbi.nlm.nih.gov/37147777/#:~:text=We%20show%20that%20unfed%20adult,forest%20and%20dune%20grass%20environment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dc.gov/ticks/surveillance/BlackleggedTick.html" TargetMode="External"/><Relationship Id="rId5" Type="http://schemas.openxmlformats.org/officeDocument/2006/relationships/image" Target="../media/image9.png"/><Relationship Id="rId4" Type="http://schemas.openxmlformats.org/officeDocument/2006/relationships/hyperlink" Target="https://www.hss.gov.nt.ca/en/newsroom/black-legged-tick-positive-lyme-disease-bacteria-detected-nw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aho.org/en/documents/situation-report-no-9-dengue-epidemiological-situation-region-americas-epidemiological"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en.vietnamplus.vn/thailands-dengue-fever-cases-spike/282739.vnp" TargetMode="External"/><Relationship Id="rId4" Type="http://schemas.openxmlformats.org/officeDocument/2006/relationships/hyperlink" Target="https://stthomassource.com/content/2024/02/15/health-department-anticipates-dengue-outbreak-this-year/#:~:text=Following%20a%20recent%20outbreak%20of,Rico%20and%20throughout%20the%20Caribbea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paho.org/en/documents/epidemiological-update-oropouche-region-americas-6-march-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bolivia.com/actualidad/nacionales/sedes-confirma-casos-de-fiebre-oropouche-en-pando-456031" TargetMode="External"/><Relationship Id="rId5" Type="http://schemas.openxmlformats.org/officeDocument/2006/relationships/hyperlink" Target="https://www.ncbi.nlm.nih.gov/pmc/articles/PMC5417190/"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ncezid/dvbd/pdf/VBD-National-Strategy-508.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hyperlink" Target="https://wildlife.onlinelibrary.wiley.com/doi/full/10.1002/jwmg.22551#:~:text=These%20results%20suggest%20that%20cold,moose%20during%20the%20following%20fall." TargetMode="External"/><Relationship Id="rId3" Type="http://schemas.openxmlformats.org/officeDocument/2006/relationships/hyperlink" Target="https://www.mdpi.com/2306-7381/10/11/638" TargetMode="External"/><Relationship Id="rId7" Type="http://schemas.openxmlformats.org/officeDocument/2006/relationships/hyperlink" Target="https://www.mdpi.com/1999-4915/16/2/22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biorxiv.org/content/10.1101/2024.02.02.578537v1" TargetMode="External"/><Relationship Id="rId11" Type="http://schemas.openxmlformats.org/officeDocument/2006/relationships/hyperlink" Target="https://virological.org/t/emergence-of-a-novel-reassortant-oropouche-virus-drives-persistent-outbreaks-in-the-brazilian-amazon-region-from-2022-to-2024/955" TargetMode="External"/><Relationship Id="rId5" Type="http://schemas.openxmlformats.org/officeDocument/2006/relationships/hyperlink" Target="https://www.biorxiv.org/content/10.1101/2024.01.29.577888v1.full" TargetMode="External"/><Relationship Id="rId10" Type="http://schemas.openxmlformats.org/officeDocument/2006/relationships/hyperlink" Target="https://www.nature.com/articles/s41598-024-53774-x" TargetMode="External"/><Relationship Id="rId4" Type="http://schemas.openxmlformats.org/officeDocument/2006/relationships/hyperlink" Target="https://www.ecdc.europa.eu/en/news-events/epidemiological-update-west-nile-virus-transmission-season-europe-2023-0" TargetMode="External"/><Relationship Id="rId9" Type="http://schemas.openxmlformats.org/officeDocument/2006/relationships/hyperlink" Target="https://www.frontiersin.org/articles/10.3389/fcimb.2023.1291937/full"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eurosurveillance.org/content/10.2807/1560-7917.ES.2024.29.2.2300221" TargetMode="External"/><Relationship Id="rId3" Type="http://schemas.openxmlformats.org/officeDocument/2006/relationships/hyperlink" Target="https://wwwnc.cdc.gov/eid/article/30/2/23-1053_article" TargetMode="External"/><Relationship Id="rId7" Type="http://schemas.openxmlformats.org/officeDocument/2006/relationships/hyperlink" Target="https://wwwnc.cdc.gov/eid/article/30/1/23-1231_articl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nature.com/articles/s41598-024-52040-4" TargetMode="External"/><Relationship Id="rId5" Type="http://schemas.openxmlformats.org/officeDocument/2006/relationships/hyperlink" Target="https://www.nature.com/articles/s41564-023-01553-1" TargetMode="External"/><Relationship Id="rId4" Type="http://schemas.openxmlformats.org/officeDocument/2006/relationships/hyperlink" Target="https://wwwnc.cdc.gov/eid/article/30/2/23-1016_article" TargetMode="External"/><Relationship Id="rId9" Type="http://schemas.openxmlformats.org/officeDocument/2006/relationships/hyperlink" Target="https://rd.springer.com/article/10.1007/s10493-023-00874-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www.wur.nl/en/research-results/research-institutes/bioveterinary-research/show-bvr/bluetongue-found-in-dutch-dog.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gov.uk/guidance/bluetongu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265"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fli.de/en/news/short-messages/short-message/first-outbreak-of-bluetongue-serotype-3-in-germany-confirmed/" TargetMode="External"/><Relationship Id="rId5" Type="http://schemas.openxmlformats.org/officeDocument/2006/relationships/hyperlink" Target="https://wahis.woah.org/#/in-review/5306" TargetMode="External"/><Relationship Id="rId4" Type="http://schemas.openxmlformats.org/officeDocument/2006/relationships/hyperlink" Target="https://moriskin.sciensano.be/shiny/bluetongu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med.ncbi.nlm.nih.gov/3818293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sciencedirect.com/science/article/pii/S0378113523002985?via%3Dihu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researchgate.net/publication/259743924_Zoonotic_encephalitides_caused_by_arboviruses_Transmission_and_epidemiology_of_alphaviruses_and_flavivirus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infocampo.com.ar/otra-sorpresa-con-la-encefalomielitis-equina-en-baradero-se-contagio-una-oveja/"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plenglish.com/news/2024/01/02/paraguay-senacsa-analyzes-new-suspected-wee-cas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aho.org/en/documents/epidemiological-update-western-equine-encephalitis-region-americas-8-february-2024"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paho.org/en/documents/public-health-risk-assessment-related-western-equine-encephalitis-wee-virus-reg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8622D3-9422-C605-6203-51B59F998A7A}"/>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666AE3E5-CFB9-6AB6-EEB3-D3C202834DC3}"/>
              </a:ext>
            </a:extLst>
          </p:cNvPr>
          <p:cNvSpPr>
            <a:spLocks noGrp="1"/>
          </p:cNvSpPr>
          <p:nvPr>
            <p:ph type="subTitle" idx="1"/>
          </p:nvPr>
        </p:nvSpPr>
        <p:spPr>
          <a:xfrm>
            <a:off x="3048000" y="3101975"/>
            <a:ext cx="9144000" cy="1123950"/>
          </a:xfrm>
        </p:spPr>
        <p:txBody>
          <a:bodyPr/>
          <a:lstStyle/>
          <a:p>
            <a:pPr eaLnBrk="1" hangingPunct="1"/>
            <a:r>
              <a:rPr lang="en-CA" altLang="en-US"/>
              <a:t>CEZD - Mise à jour du réseau vectoriel CAHSS</a:t>
            </a:r>
          </a:p>
          <a:p>
            <a:pPr eaLnBrk="1" hangingPunct="1"/>
            <a:r>
              <a:rPr lang="en-CA" altLang="en-US"/>
              <a:t>12 mars 2024</a:t>
            </a:r>
          </a:p>
        </p:txBody>
      </p:sp>
      <p:sp>
        <p:nvSpPr>
          <p:cNvPr id="14340" name="Slide Number Placeholder 3">
            <a:extLst>
              <a:ext uri="{FF2B5EF4-FFF2-40B4-BE49-F238E27FC236}">
                <a16:creationId xmlns:a16="http://schemas.microsoft.com/office/drawing/2014/main" id="{241536D3-B4BF-898C-EC8F-C114D9242355}"/>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79C8F7B-7C01-439C-8235-EF2703546229}" type="slidenum">
              <a:rPr lang="en-US" altLang="en-US" sz="120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F63D9946-0A29-954F-9C12-D6939140A9B5}"/>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A22E-766B-DBD2-8E8A-CD8CCBF5E926}"/>
              </a:ext>
            </a:extLst>
          </p:cNvPr>
          <p:cNvSpPr>
            <a:spLocks noGrp="1"/>
          </p:cNvSpPr>
          <p:nvPr>
            <p:ph type="title"/>
          </p:nvPr>
        </p:nvSpPr>
        <p:spPr>
          <a:xfrm>
            <a:off x="100013" y="-85725"/>
            <a:ext cx="10515600" cy="1325563"/>
          </a:xfrm>
        </p:spPr>
        <p:txBody>
          <a:bodyPr/>
          <a:lstStyle/>
          <a:p>
            <a:pPr>
              <a:defRPr/>
            </a:pPr>
            <a:r>
              <a:rPr lang="en-CA" sz="3200" dirty="0"/>
              <a:t>Ping - Réémergence de la WEE au Canada ?</a:t>
            </a:r>
          </a:p>
        </p:txBody>
      </p:sp>
      <p:sp>
        <p:nvSpPr>
          <p:cNvPr id="32771" name="Text Placeholder 2">
            <a:extLst>
              <a:ext uri="{FF2B5EF4-FFF2-40B4-BE49-F238E27FC236}">
                <a16:creationId xmlns:a16="http://schemas.microsoft.com/office/drawing/2014/main" id="{D311F0DF-3570-9EBF-464D-605FD3FB8B78}"/>
              </a:ext>
            </a:extLst>
          </p:cNvPr>
          <p:cNvSpPr>
            <a:spLocks noGrp="1"/>
          </p:cNvSpPr>
          <p:nvPr>
            <p:ph type="body" sz="quarter" idx="13"/>
          </p:nvPr>
        </p:nvSpPr>
        <p:spPr>
          <a:xfrm>
            <a:off x="419100" y="938213"/>
            <a:ext cx="7616825" cy="2168525"/>
          </a:xfrm>
        </p:spPr>
        <p:txBody>
          <a:bodyPr/>
          <a:lstStyle/>
          <a:p>
            <a:r>
              <a:rPr lang="en-US" altLang="en-US" sz="2000" dirty="0" err="1"/>
              <a:t>Présence</a:t>
            </a:r>
            <a:r>
              <a:rPr lang="en-US" altLang="en-US" sz="2000" dirty="0"/>
              <a:t> </a:t>
            </a:r>
            <a:r>
              <a:rPr lang="en-US" altLang="en-US" sz="2000" dirty="0" err="1"/>
              <a:t>d'animaux</a:t>
            </a:r>
            <a:r>
              <a:rPr lang="en-US" altLang="en-US" sz="2000" dirty="0"/>
              <a:t> </a:t>
            </a:r>
            <a:r>
              <a:rPr lang="en-US" altLang="en-US" sz="2000" dirty="0" err="1"/>
              <a:t>sauvages</a:t>
            </a:r>
            <a:r>
              <a:rPr lang="en-US" altLang="en-US" sz="2000" dirty="0"/>
              <a:t> aux États-Unis</a:t>
            </a:r>
          </a:p>
          <a:p>
            <a:r>
              <a:rPr lang="en-US" altLang="en-US" sz="2000" dirty="0"/>
              <a:t>Une incursion </a:t>
            </a:r>
            <a:r>
              <a:rPr lang="en-US" altLang="en-US" sz="2000" dirty="0" err="1"/>
              <a:t>vers</a:t>
            </a:r>
            <a:r>
              <a:rPr lang="en-US" altLang="en-US" sz="2000" dirty="0"/>
              <a:t> le </a:t>
            </a:r>
            <a:r>
              <a:rPr lang="en-US" altLang="en-US" sz="2000" dirty="0" err="1"/>
              <a:t>nord</a:t>
            </a:r>
            <a:r>
              <a:rPr lang="en-US" altLang="en-US" sz="2000" dirty="0"/>
              <a:t> à </a:t>
            </a:r>
            <a:r>
              <a:rPr lang="en-US" altLang="en-US" sz="2000" dirty="0" err="1"/>
              <a:t>partir</a:t>
            </a:r>
            <a:r>
              <a:rPr lang="en-US" altLang="en-US" sz="2000" dirty="0"/>
              <a:t> des États-Unis et de </a:t>
            </a:r>
            <a:r>
              <a:rPr lang="en-US" altLang="en-US" sz="2000" dirty="0" err="1"/>
              <a:t>l'Amérique</a:t>
            </a:r>
            <a:r>
              <a:rPr lang="en-US" altLang="en-US" sz="2000" dirty="0"/>
              <a:t> du Sud </a:t>
            </a:r>
            <a:r>
              <a:rPr lang="en-US" altLang="en-US" sz="2000" dirty="0" err="1"/>
              <a:t>est</a:t>
            </a:r>
            <a:r>
              <a:rPr lang="en-US" altLang="en-US" sz="2000" dirty="0"/>
              <a:t> possible</a:t>
            </a:r>
          </a:p>
          <a:p>
            <a:r>
              <a:rPr lang="en-US" altLang="en-US" sz="2000" dirty="0"/>
              <a:t>Les </a:t>
            </a:r>
            <a:r>
              <a:rPr lang="en-US" altLang="en-US" sz="2000" dirty="0" err="1"/>
              <a:t>oiseaux</a:t>
            </a:r>
            <a:r>
              <a:rPr lang="en-US" altLang="en-US" sz="2000" dirty="0"/>
              <a:t> </a:t>
            </a:r>
            <a:r>
              <a:rPr lang="en-US" altLang="en-US" sz="2000" dirty="0" err="1"/>
              <a:t>migrateurs</a:t>
            </a:r>
            <a:r>
              <a:rPr lang="en-US" altLang="en-US" sz="2000" dirty="0"/>
              <a:t> </a:t>
            </a:r>
            <a:r>
              <a:rPr lang="en-US" altLang="en-US" sz="2000" dirty="0" err="1"/>
              <a:t>pourraient</a:t>
            </a:r>
            <a:r>
              <a:rPr lang="en-US" altLang="en-US" sz="2000" dirty="0"/>
              <a:t> le </a:t>
            </a:r>
            <a:r>
              <a:rPr lang="en-US" altLang="en-US" sz="2000" dirty="0" err="1"/>
              <a:t>réintroduire</a:t>
            </a:r>
            <a:endParaRPr lang="en-US" altLang="en-US" sz="2000" dirty="0"/>
          </a:p>
          <a:p>
            <a:r>
              <a:rPr lang="en-US" altLang="en-US" sz="2000" dirty="0" err="1"/>
              <a:t>Présence</a:t>
            </a:r>
            <a:r>
              <a:rPr lang="en-US" altLang="en-US" sz="2000" dirty="0"/>
              <a:t> de </a:t>
            </a:r>
            <a:r>
              <a:rPr lang="en-US" altLang="en-US" sz="2000" dirty="0" err="1"/>
              <a:t>vecteurs</a:t>
            </a:r>
            <a:r>
              <a:rPr lang="en-US" altLang="en-US" sz="2000" dirty="0"/>
              <a:t> </a:t>
            </a:r>
            <a:r>
              <a:rPr lang="en-US" altLang="en-US" sz="2000" dirty="0" err="1"/>
              <a:t>compétents</a:t>
            </a:r>
            <a:endParaRPr lang="en-US" altLang="en-US" sz="2000" dirty="0"/>
          </a:p>
          <a:p>
            <a:r>
              <a:rPr lang="en-US" altLang="en-US" sz="2000" dirty="0"/>
              <a:t>Le virus du Nil occidental a </a:t>
            </a:r>
            <a:r>
              <a:rPr lang="en-US" altLang="en-US" sz="2000" dirty="0" err="1"/>
              <a:t>déplacé</a:t>
            </a:r>
            <a:r>
              <a:rPr lang="en-US" altLang="en-US" sz="2000" dirty="0"/>
              <a:t> </a:t>
            </a:r>
            <a:r>
              <a:rPr lang="en-US" altLang="en-US" sz="2000" dirty="0" err="1"/>
              <a:t>l'EEO</a:t>
            </a:r>
            <a:r>
              <a:rPr lang="en-US" altLang="en-US" sz="2000" dirty="0"/>
              <a:t> dans </a:t>
            </a:r>
            <a:r>
              <a:rPr lang="en-US" altLang="en-US" sz="2000" dirty="0" err="1"/>
              <a:t>notre</a:t>
            </a:r>
            <a:r>
              <a:rPr lang="en-US" altLang="en-US" sz="2000" dirty="0"/>
              <a:t> </a:t>
            </a:r>
            <a:r>
              <a:rPr lang="en-US" altLang="en-US" sz="2000" dirty="0" err="1"/>
              <a:t>écosystème</a:t>
            </a:r>
            <a:endParaRPr lang="en-US" altLang="en-US" sz="2000" dirty="0"/>
          </a:p>
          <a:p>
            <a:r>
              <a:rPr lang="en-US" altLang="en-US" sz="2000" dirty="0" err="1"/>
              <a:t>Où</a:t>
            </a:r>
            <a:r>
              <a:rPr lang="en-US" altLang="en-US" sz="2000" dirty="0"/>
              <a:t> </a:t>
            </a:r>
            <a:r>
              <a:rPr lang="en-US" altLang="en-US" sz="2000" dirty="0" err="1"/>
              <a:t>en</a:t>
            </a:r>
            <a:r>
              <a:rPr lang="en-US" altLang="en-US" sz="2000" dirty="0"/>
              <a:t> </a:t>
            </a:r>
            <a:r>
              <a:rPr lang="en-US" altLang="en-US" sz="2000" dirty="0" err="1"/>
              <a:t>sont</a:t>
            </a:r>
            <a:r>
              <a:rPr lang="en-US" altLang="en-US" sz="2000" dirty="0"/>
              <a:t> les vaccinations </a:t>
            </a:r>
            <a:r>
              <a:rPr lang="en-US" altLang="en-US" sz="2000" dirty="0" err="1"/>
              <a:t>équines</a:t>
            </a:r>
            <a:r>
              <a:rPr lang="en-US" altLang="en-US" sz="2000" dirty="0"/>
              <a:t> </a:t>
            </a:r>
            <a:r>
              <a:rPr lang="en-US" altLang="en-US" sz="2000" dirty="0" err="1"/>
              <a:t>contre</a:t>
            </a:r>
            <a:r>
              <a:rPr lang="en-US" altLang="en-US" sz="2000" dirty="0"/>
              <a:t> la WEE/EEE au Canada ?</a:t>
            </a:r>
          </a:p>
          <a:p>
            <a:pPr marL="457200" lvl="1" indent="0">
              <a:buFont typeface="Arial" panose="020B0604020202020204" pitchFamily="34" charset="0"/>
              <a:buNone/>
            </a:pPr>
            <a:endParaRPr lang="en-US" altLang="en-US" b="1" dirty="0"/>
          </a:p>
        </p:txBody>
      </p:sp>
      <p:sp>
        <p:nvSpPr>
          <p:cNvPr id="4" name="Slide Number Placeholder 3">
            <a:extLst>
              <a:ext uri="{FF2B5EF4-FFF2-40B4-BE49-F238E27FC236}">
                <a16:creationId xmlns:a16="http://schemas.microsoft.com/office/drawing/2014/main" id="{212692CB-EED7-24CE-2D78-B624DB74C9C8}"/>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2454AB7-BB70-446D-AF62-5791DA93E6DF}" type="slidenum">
              <a:rPr lang="en-US" altLang="en-US">
                <a:solidFill>
                  <a:srgbClr val="898989"/>
                </a:solidFill>
              </a:rPr>
              <a:t>10</a:t>
            </a:fld>
            <a:endParaRPr lang="en-US" altLang="en-US">
              <a:solidFill>
                <a:srgbClr val="898989"/>
              </a:solidFill>
            </a:endParaRPr>
          </a:p>
        </p:txBody>
      </p:sp>
      <p:sp>
        <p:nvSpPr>
          <p:cNvPr id="32773" name="Rectangle 2">
            <a:extLst>
              <a:ext uri="{FF2B5EF4-FFF2-40B4-BE49-F238E27FC236}">
                <a16:creationId xmlns:a16="http://schemas.microsoft.com/office/drawing/2014/main" id="{04D01CEE-1ECB-E25E-4C8E-DC50A873B73A}"/>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2774" name="Picture 5">
            <a:extLst>
              <a:ext uri="{FF2B5EF4-FFF2-40B4-BE49-F238E27FC236}">
                <a16:creationId xmlns:a16="http://schemas.microsoft.com/office/drawing/2014/main" id="{1A56FEB2-B49F-1485-5577-2D588036BA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1044575"/>
            <a:ext cx="3770313" cy="257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27B05F-3556-C2AE-A322-32503F7B5A45}"/>
              </a:ext>
            </a:extLst>
          </p:cNvPr>
          <p:cNvSpPr txBox="1"/>
          <p:nvPr/>
        </p:nvSpPr>
        <p:spPr>
          <a:xfrm>
            <a:off x="0" y="3776491"/>
            <a:ext cx="12093576" cy="2308225"/>
          </a:xfrm>
          <a:prstGeom prst="rect">
            <a:avLst/>
          </a:prstGeom>
          <a:noFill/>
        </p:spPr>
        <p:txBody>
          <a:bodyPr>
            <a:spAutoFit/>
          </a:bodyPr>
          <a:lstStyle/>
          <a:p>
            <a:pPr lvl="1">
              <a:defRPr/>
            </a:pPr>
            <a:r>
              <a:rPr lang="en-CA" b="1" dirty="0">
                <a:hlinkClick r:id="rId4"/>
              </a:rPr>
              <a:t>Impact du </a:t>
            </a:r>
            <a:r>
              <a:rPr lang="en-CA" b="1" dirty="0" err="1">
                <a:hlinkClick r:id="rId4"/>
              </a:rPr>
              <a:t>climat</a:t>
            </a:r>
            <a:r>
              <a:rPr lang="en-CA" b="1" dirty="0">
                <a:hlinkClick r:id="rId4"/>
              </a:rPr>
              <a:t> sur l'encéphalite équine de l'Ouest au Manitoba, au Minnesota et au Dakota du Nord, 1980-1983</a:t>
            </a:r>
            <a:endParaRPr lang="en-CA" b="1" dirty="0"/>
          </a:p>
          <a:p>
            <a:pPr marL="742950" lvl="1" indent="-285750">
              <a:buFont typeface="Arial" panose="020B0604020202020204" pitchFamily="34" charset="0"/>
              <a:buChar char="•"/>
              <a:defRPr/>
            </a:pPr>
            <a:r>
              <a:rPr lang="en-US" altLang="en-US" dirty="0"/>
              <a:t>Étude de 1988 sur les trajectoires des vents avant les premières épidémies</a:t>
            </a:r>
          </a:p>
          <a:p>
            <a:pPr marL="742950" lvl="1" indent="-285750">
              <a:buFont typeface="Arial" panose="020B0604020202020204" pitchFamily="34" charset="0"/>
              <a:buChar char="•"/>
              <a:defRPr/>
            </a:pPr>
            <a:r>
              <a:rPr lang="en-CA" dirty="0"/>
              <a:t>Au cours de ces années, le </a:t>
            </a:r>
            <a:r>
              <a:rPr lang="en-CA" b="1" dirty="0"/>
              <a:t>moment et la localisation des foyers de WEE </a:t>
            </a:r>
            <a:r>
              <a:rPr lang="en-CA" dirty="0"/>
              <a:t>chez les chevaux et les hommes, la séroconversion chez les poulets, le nombre maximal de </a:t>
            </a:r>
            <a:r>
              <a:rPr lang="en-CA" i="1" dirty="0" err="1"/>
              <a:t>Culex tarsalis </a:t>
            </a:r>
            <a:r>
              <a:rPr lang="en-CA" dirty="0"/>
              <a:t>à Winnipeg et le premier isolement du virus de la WEE à partir de C. </a:t>
            </a:r>
            <a:r>
              <a:rPr lang="en-CA" dirty="0" err="1"/>
              <a:t>tarsalis </a:t>
            </a:r>
            <a:r>
              <a:rPr lang="en-CA" dirty="0"/>
              <a:t>ont pu être </a:t>
            </a:r>
            <a:r>
              <a:rPr lang="en-CA" b="1" dirty="0"/>
              <a:t>corrélés avec les trajectoires des vents provenant d'États situés plus au sud, dans des intervalles acceptables.</a:t>
            </a:r>
            <a:endParaRPr lang="en-US" b="1" dirty="0"/>
          </a:p>
          <a:p>
            <a:pPr marL="742950" lvl="1" indent="-285750">
              <a:buFont typeface="Arial" panose="020B0604020202020204" pitchFamily="34" charset="0"/>
              <a:buChar char="•"/>
              <a:defRPr/>
            </a:pPr>
            <a:r>
              <a:rPr lang="en-CA" dirty="0"/>
              <a:t>suggère que les moustiques </a:t>
            </a:r>
            <a:r>
              <a:rPr lang="en-CA" i="1" dirty="0"/>
              <a:t>C. </a:t>
            </a:r>
            <a:r>
              <a:rPr lang="en-CA" i="1" dirty="0" err="1"/>
              <a:t>tarsalis </a:t>
            </a:r>
            <a:r>
              <a:rPr lang="en-CA" dirty="0"/>
              <a:t>infectés par le virus de la WEE sont transportés par le vent depuis le Texas sur le golfe du Mexique, où ils continuent à se reproduire pendant les mois d'hiver septentrionaux, vers le nord du Texas et l'Oklahoma au printemps.</a:t>
            </a:r>
            <a:endParaRPr lang="en-US" altLang="en-US" dirty="0"/>
          </a:p>
          <a:p>
            <a:pPr>
              <a:defRPr/>
            </a:pPr>
            <a:endParaRPr lang="en-CA" dirty="0"/>
          </a:p>
        </p:txBody>
      </p:sp>
      <p:sp>
        <p:nvSpPr>
          <p:cNvPr id="32776" name="TextBox 7">
            <a:extLst>
              <a:ext uri="{FF2B5EF4-FFF2-40B4-BE49-F238E27FC236}">
                <a16:creationId xmlns:a16="http://schemas.microsoft.com/office/drawing/2014/main" id="{1E2E3B06-71EC-210F-C7E9-21EE52872D09}"/>
              </a:ext>
            </a:extLst>
          </p:cNvPr>
          <p:cNvSpPr txBox="1">
            <a:spLocks noChangeArrowheads="1"/>
          </p:cNvSpPr>
          <p:nvPr/>
        </p:nvSpPr>
        <p:spPr bwMode="auto">
          <a:xfrm>
            <a:off x="103188" y="6392079"/>
            <a:ext cx="7843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dirty="0"/>
              <a:t>Question : </a:t>
            </a:r>
            <a:r>
              <a:rPr lang="en-CA" altLang="en-US" dirty="0"/>
              <a:t>Que </a:t>
            </a:r>
            <a:r>
              <a:rPr lang="en-CA" altLang="en-US" dirty="0" err="1"/>
              <a:t>pensez-vous</a:t>
            </a:r>
            <a:r>
              <a:rPr lang="en-CA" altLang="en-US" dirty="0"/>
              <a:t> de </a:t>
            </a:r>
            <a:r>
              <a:rPr lang="en-CA" altLang="en-US" dirty="0" err="1"/>
              <a:t>cette</a:t>
            </a:r>
            <a:r>
              <a:rPr lang="en-CA" altLang="en-US" dirty="0"/>
              <a:t> situation ? Sommes-nous </a:t>
            </a:r>
            <a:r>
              <a:rPr lang="en-CA" altLang="en-US" dirty="0" err="1"/>
              <a:t>désormais</a:t>
            </a:r>
            <a:r>
              <a:rPr lang="en-CA" altLang="en-US" dirty="0"/>
              <a:t> exposés à un </a:t>
            </a:r>
            <a:r>
              <a:rPr lang="en-CA" altLang="en-US" dirty="0" err="1"/>
              <a:t>risque</a:t>
            </a:r>
            <a:r>
              <a:rPr lang="en-CA" altLang="en-US" dirty="0"/>
              <a:t> </a:t>
            </a:r>
            <a:r>
              <a:rPr lang="en-CA" altLang="en-US" dirty="0" err="1"/>
              <a:t>accru</a:t>
            </a:r>
            <a:r>
              <a:rPr lang="en-CA" altLang="en-US" dirty="0"/>
              <a:t> de WEE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2B65-FDAB-A7E7-142A-A18DFF107708}"/>
              </a:ext>
            </a:extLst>
          </p:cNvPr>
          <p:cNvSpPr>
            <a:spLocks noGrp="1"/>
          </p:cNvSpPr>
          <p:nvPr>
            <p:ph type="title"/>
          </p:nvPr>
        </p:nvSpPr>
        <p:spPr>
          <a:xfrm>
            <a:off x="211138" y="144463"/>
            <a:ext cx="10515600" cy="1325562"/>
          </a:xfrm>
        </p:spPr>
        <p:txBody>
          <a:bodyPr/>
          <a:lstStyle/>
          <a:p>
            <a:pPr>
              <a:defRPr/>
            </a:pPr>
            <a:r>
              <a:rPr lang="en-US" sz="3200" dirty="0"/>
              <a:t>Nouveau ver du monde en Amérique du Sud</a:t>
            </a:r>
            <a:endParaRPr lang="en-CA" sz="3200" dirty="0"/>
          </a:p>
        </p:txBody>
      </p:sp>
      <p:sp>
        <p:nvSpPr>
          <p:cNvPr id="34819" name="Text Placeholder 2">
            <a:extLst>
              <a:ext uri="{FF2B5EF4-FFF2-40B4-BE49-F238E27FC236}">
                <a16:creationId xmlns:a16="http://schemas.microsoft.com/office/drawing/2014/main" id="{58A84435-10FB-BCB2-E869-6552BAFA36A4}"/>
              </a:ext>
            </a:extLst>
          </p:cNvPr>
          <p:cNvSpPr>
            <a:spLocks noGrp="1"/>
          </p:cNvSpPr>
          <p:nvPr>
            <p:ph type="body" sz="quarter" idx="13"/>
          </p:nvPr>
        </p:nvSpPr>
        <p:spPr>
          <a:xfrm>
            <a:off x="455613" y="1271588"/>
            <a:ext cx="8248650" cy="4551362"/>
          </a:xfrm>
        </p:spPr>
        <p:txBody>
          <a:bodyPr/>
          <a:lstStyle/>
          <a:p>
            <a:r>
              <a:rPr lang="en-US" altLang="en-US" sz="2400" dirty="0" err="1"/>
              <a:t>Larve</a:t>
            </a:r>
            <a:r>
              <a:rPr lang="en-US" altLang="en-US" sz="2400" dirty="0"/>
              <a:t> de mouche parasite - </a:t>
            </a:r>
            <a:r>
              <a:rPr lang="en-CA" altLang="en-US" sz="2400" i="1" dirty="0" err="1"/>
              <a:t>Cochliomyia</a:t>
            </a:r>
            <a:r>
              <a:rPr lang="en-CA" altLang="en-US" sz="2400" i="1" dirty="0"/>
              <a:t> </a:t>
            </a:r>
            <a:r>
              <a:rPr lang="en-CA" altLang="en-US" sz="2400" i="1" dirty="0" err="1"/>
              <a:t>hominivorax</a:t>
            </a:r>
            <a:r>
              <a:rPr lang="en-CA" altLang="en-US" sz="2400" i="1" dirty="0"/>
              <a:t> </a:t>
            </a:r>
            <a:r>
              <a:rPr lang="en-CA" altLang="en-US" sz="2400" dirty="0" err="1"/>
              <a:t>causant</a:t>
            </a:r>
            <a:r>
              <a:rPr lang="en-CA" altLang="en-US" sz="2400" dirty="0"/>
              <a:t> la </a:t>
            </a:r>
            <a:r>
              <a:rPr lang="en-CA" altLang="en-US" sz="2400" dirty="0" err="1"/>
              <a:t>myiase</a:t>
            </a:r>
            <a:r>
              <a:rPr lang="en-CA" altLang="en-US" sz="2400" dirty="0"/>
              <a:t> des </a:t>
            </a:r>
            <a:r>
              <a:rPr lang="en-CA" altLang="en-US" sz="2400" dirty="0" err="1"/>
              <a:t>plaies</a:t>
            </a:r>
            <a:endParaRPr lang="en-US" altLang="en-US" sz="2400" dirty="0"/>
          </a:p>
          <a:p>
            <a:r>
              <a:rPr lang="en-US" altLang="en-US" sz="2400" dirty="0"/>
              <a:t>Février 2024 - Le </a:t>
            </a:r>
            <a:r>
              <a:rPr lang="en-US" altLang="en-US" sz="2400" u="sng" dirty="0">
                <a:hlinkClick r:id="rId3"/>
              </a:rPr>
              <a:t>Costa Rica </a:t>
            </a:r>
            <a:r>
              <a:rPr lang="en-US" altLang="en-US" sz="2400" dirty="0" err="1"/>
              <a:t>déclare</a:t>
            </a:r>
            <a:r>
              <a:rPr lang="en-US" altLang="en-US" sz="2400" dirty="0"/>
              <a:t> </a:t>
            </a:r>
            <a:r>
              <a:rPr lang="en-US" altLang="en-US" sz="2400" dirty="0" err="1"/>
              <a:t>une</a:t>
            </a:r>
            <a:r>
              <a:rPr lang="en-US" altLang="en-US" sz="2400" dirty="0"/>
              <a:t> urgence sanitaire </a:t>
            </a:r>
            <a:r>
              <a:rPr lang="en-US" altLang="en-US" sz="2400" dirty="0" err="1"/>
              <a:t>en</a:t>
            </a:r>
            <a:r>
              <a:rPr lang="en-US" altLang="en-US" sz="2400" dirty="0"/>
              <a:t> raison de la </a:t>
            </a:r>
            <a:r>
              <a:rPr lang="en-US" altLang="en-US" sz="2400" dirty="0" err="1"/>
              <a:t>présence</a:t>
            </a:r>
            <a:r>
              <a:rPr lang="en-US" altLang="en-US" sz="2400" dirty="0"/>
              <a:t> et de la propagation du </a:t>
            </a:r>
            <a:r>
              <a:rPr lang="en-US" altLang="en-US" sz="2400" dirty="0" err="1"/>
              <a:t>ver</a:t>
            </a:r>
            <a:r>
              <a:rPr lang="en-US" altLang="en-US" sz="2400" dirty="0"/>
              <a:t> du nouveau monde ; 203 </a:t>
            </a:r>
            <a:r>
              <a:rPr lang="en-US" altLang="en-US" sz="2400" dirty="0" err="1"/>
              <a:t>cas</a:t>
            </a:r>
            <a:r>
              <a:rPr lang="en-US" altLang="en-US" sz="2400" dirty="0"/>
              <a:t> </a:t>
            </a:r>
            <a:r>
              <a:rPr lang="en-US" altLang="en-US" sz="2400" dirty="0" err="1"/>
              <a:t>ont</a:t>
            </a:r>
            <a:r>
              <a:rPr lang="en-US" altLang="en-US" sz="2400" dirty="0"/>
              <a:t> </a:t>
            </a:r>
            <a:r>
              <a:rPr lang="en-US" altLang="en-US" sz="2400" dirty="0" err="1"/>
              <a:t>été</a:t>
            </a:r>
            <a:r>
              <a:rPr lang="en-US" altLang="en-US" sz="2400" dirty="0"/>
              <a:t> </a:t>
            </a:r>
            <a:r>
              <a:rPr lang="en-US" altLang="en-US" sz="2400" dirty="0" err="1"/>
              <a:t>traités</a:t>
            </a:r>
            <a:r>
              <a:rPr lang="en-US" altLang="en-US" sz="2400" dirty="0"/>
              <a:t> chez des </a:t>
            </a:r>
            <a:r>
              <a:rPr lang="en-US" altLang="en-US" sz="2400" dirty="0" err="1"/>
              <a:t>bovins</a:t>
            </a:r>
            <a:r>
              <a:rPr lang="en-US" altLang="en-US" sz="2400" dirty="0"/>
              <a:t>, des </a:t>
            </a:r>
            <a:r>
              <a:rPr lang="en-US" altLang="en-US" sz="2400" dirty="0" err="1"/>
              <a:t>chevaux</a:t>
            </a:r>
            <a:r>
              <a:rPr lang="en-US" altLang="en-US" sz="2400" dirty="0"/>
              <a:t>, des </a:t>
            </a:r>
            <a:r>
              <a:rPr lang="en-US" altLang="en-US" sz="2400" dirty="0" err="1"/>
              <a:t>porcs</a:t>
            </a:r>
            <a:r>
              <a:rPr lang="en-US" altLang="en-US" sz="2400" dirty="0"/>
              <a:t>, des moutons, des chèvres et des </a:t>
            </a:r>
            <a:r>
              <a:rPr lang="en-US" altLang="en-US" sz="2400" dirty="0" err="1"/>
              <a:t>chiens</a:t>
            </a:r>
            <a:r>
              <a:rPr lang="en-US" altLang="en-US" sz="2400" dirty="0"/>
              <a:t>. </a:t>
            </a:r>
          </a:p>
          <a:p>
            <a:r>
              <a:rPr lang="en-US" altLang="en-US" sz="2400" dirty="0"/>
              <a:t>Mars 2024 - Le </a:t>
            </a:r>
            <a:r>
              <a:rPr lang="en-US" altLang="en-US" sz="2400" dirty="0">
                <a:hlinkClick r:id="rId4"/>
              </a:rPr>
              <a:t>Costa Rica </a:t>
            </a:r>
            <a:r>
              <a:rPr lang="en-US" altLang="en-US" sz="2400" dirty="0" err="1"/>
              <a:t>signale</a:t>
            </a:r>
            <a:r>
              <a:rPr lang="en-US" altLang="en-US" sz="2400" dirty="0"/>
              <a:t> 1 </a:t>
            </a:r>
            <a:r>
              <a:rPr lang="en-US" altLang="en-US" sz="2400" dirty="0" err="1"/>
              <a:t>cas</a:t>
            </a:r>
            <a:r>
              <a:rPr lang="en-US" altLang="en-US" sz="2400" dirty="0"/>
              <a:t> </a:t>
            </a:r>
            <a:r>
              <a:rPr lang="en-US" altLang="en-US" sz="2400" dirty="0" err="1"/>
              <a:t>humain</a:t>
            </a:r>
            <a:r>
              <a:rPr lang="en-US" altLang="en-US" sz="2400" dirty="0"/>
              <a:t> dans le pays</a:t>
            </a:r>
            <a:endParaRPr lang="en-CA" altLang="en-US" sz="2400" dirty="0"/>
          </a:p>
          <a:p>
            <a:r>
              <a:rPr lang="en-CA" altLang="en-US" sz="2400" dirty="0">
                <a:hlinkClick r:id="rId5"/>
              </a:rPr>
              <a:t>Le Panama </a:t>
            </a:r>
            <a:r>
              <a:rPr lang="en-CA" altLang="en-US" sz="2400" dirty="0"/>
              <a:t>a </a:t>
            </a:r>
            <a:r>
              <a:rPr lang="en-CA" altLang="en-US" sz="2400" dirty="0" err="1"/>
              <a:t>également</a:t>
            </a:r>
            <a:r>
              <a:rPr lang="en-CA" altLang="en-US" sz="2400" dirty="0"/>
              <a:t> </a:t>
            </a:r>
            <a:r>
              <a:rPr lang="en-CA" altLang="en-US" sz="2400" dirty="0" err="1"/>
              <a:t>signalé</a:t>
            </a:r>
            <a:r>
              <a:rPr lang="en-CA" altLang="en-US" sz="2400" dirty="0"/>
              <a:t> deux </a:t>
            </a:r>
            <a:r>
              <a:rPr lang="en-CA" altLang="en-US" sz="2400" dirty="0" err="1"/>
              <a:t>cas</a:t>
            </a:r>
            <a:r>
              <a:rPr lang="en-CA" altLang="en-US" sz="2400" dirty="0"/>
              <a:t> </a:t>
            </a:r>
            <a:r>
              <a:rPr lang="en-CA" altLang="en-US" sz="2400" dirty="0" err="1"/>
              <a:t>humains</a:t>
            </a:r>
            <a:r>
              <a:rPr lang="en-CA" altLang="en-US" sz="2400" dirty="0"/>
              <a:t> </a:t>
            </a:r>
            <a:r>
              <a:rPr lang="en-CA" altLang="en-US" sz="2400" dirty="0" err="1"/>
              <a:t>cette</a:t>
            </a:r>
            <a:r>
              <a:rPr lang="en-CA" altLang="en-US" sz="2400" dirty="0"/>
              <a:t> </a:t>
            </a:r>
            <a:r>
              <a:rPr lang="en-CA" altLang="en-US" sz="2400" dirty="0" err="1"/>
              <a:t>semaine</a:t>
            </a:r>
            <a:r>
              <a:rPr lang="en-CA" altLang="en-US" sz="2400" dirty="0"/>
              <a:t>, </a:t>
            </a:r>
            <a:r>
              <a:rPr lang="en-CA" altLang="en-US" sz="2400" dirty="0" err="1"/>
              <a:t>ainsi</a:t>
            </a:r>
            <a:r>
              <a:rPr lang="en-CA" altLang="en-US" sz="2400" dirty="0"/>
              <a:t> que des </a:t>
            </a:r>
            <a:r>
              <a:rPr lang="en-CA" altLang="en-US" sz="2400" dirty="0" err="1"/>
              <a:t>cas</a:t>
            </a:r>
            <a:r>
              <a:rPr lang="en-CA" altLang="en-US" sz="2400" dirty="0"/>
              <a:t> </a:t>
            </a:r>
            <a:r>
              <a:rPr lang="en-CA" altLang="en-US" sz="2400" dirty="0" err="1"/>
              <a:t>antérieurs</a:t>
            </a:r>
            <a:r>
              <a:rPr lang="en-CA" altLang="en-US" sz="2400" dirty="0"/>
              <a:t> chez le </a:t>
            </a:r>
            <a:r>
              <a:rPr lang="en-CA" altLang="en-US" sz="2400" dirty="0" err="1"/>
              <a:t>bétail</a:t>
            </a:r>
            <a:r>
              <a:rPr lang="en-CA" altLang="en-US" sz="2400" dirty="0"/>
              <a:t>.</a:t>
            </a:r>
          </a:p>
          <a:p>
            <a:r>
              <a:rPr lang="en-US" altLang="en-US" sz="2400" dirty="0" err="1">
                <a:hlinkClick r:id="rId6"/>
              </a:rPr>
              <a:t>L'Uruguay</a:t>
            </a:r>
            <a:r>
              <a:rPr lang="en-US" altLang="en-US" sz="2400" dirty="0">
                <a:hlinkClick r:id="rId6"/>
              </a:rPr>
              <a:t> </a:t>
            </a:r>
            <a:r>
              <a:rPr lang="en-US" altLang="en-US" sz="2400" dirty="0"/>
              <a:t>met au point un </a:t>
            </a:r>
            <a:r>
              <a:rPr lang="en-US" altLang="en-US" sz="2400" dirty="0" err="1"/>
              <a:t>lecteur</a:t>
            </a:r>
            <a:r>
              <a:rPr lang="en-US" altLang="en-US" sz="2400" dirty="0"/>
              <a:t> de </a:t>
            </a:r>
            <a:r>
              <a:rPr lang="en-US" altLang="en-US" sz="2400" dirty="0" err="1"/>
              <a:t>gènes</a:t>
            </a:r>
            <a:r>
              <a:rPr lang="en-US" altLang="en-US" sz="2400" dirty="0"/>
              <a:t> CRISPR pour </a:t>
            </a:r>
            <a:r>
              <a:rPr lang="en-US" altLang="en-US" sz="2400" dirty="0" err="1"/>
              <a:t>éradiquer</a:t>
            </a:r>
            <a:r>
              <a:rPr lang="en-US" altLang="en-US" sz="2400" dirty="0"/>
              <a:t> la </a:t>
            </a:r>
            <a:r>
              <a:rPr lang="en-US" altLang="en-US" sz="2400" dirty="0" err="1"/>
              <a:t>chrysomèle</a:t>
            </a:r>
            <a:r>
              <a:rPr lang="en-US" altLang="en-US" sz="2400" dirty="0"/>
              <a:t>.</a:t>
            </a:r>
          </a:p>
        </p:txBody>
      </p:sp>
      <p:sp>
        <p:nvSpPr>
          <p:cNvPr id="4" name="Slide Number Placeholder 3">
            <a:extLst>
              <a:ext uri="{FF2B5EF4-FFF2-40B4-BE49-F238E27FC236}">
                <a16:creationId xmlns:a16="http://schemas.microsoft.com/office/drawing/2014/main" id="{04E5F3AB-64DF-987B-3AB6-D8641139A867}"/>
              </a:ext>
            </a:extLst>
          </p:cNvPr>
          <p:cNvSpPr>
            <a:spLocks noGrp="1"/>
          </p:cNvSpPr>
          <p:nvPr>
            <p:ph type="sldNum" sz="quarter" idx="14"/>
          </p:nvPr>
        </p:nvSpPr>
        <p:spPr>
          <a:xfrm>
            <a:off x="10401300" y="5813425"/>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7"/>
              </a:rPr>
              <a:t>k7576-1 : USDA ARS</a:t>
            </a:r>
            <a:endParaRPr lang="en-US" dirty="0">
              <a:solidFill>
                <a:schemeClr val="tx1">
                  <a:tint val="75000"/>
                </a:schemeClr>
              </a:solidFill>
              <a:latin typeface="+mn-lt"/>
            </a:endParaRPr>
          </a:p>
        </p:txBody>
      </p:sp>
      <p:sp>
        <p:nvSpPr>
          <p:cNvPr id="34821" name="Rectangle 2">
            <a:extLst>
              <a:ext uri="{FF2B5EF4-FFF2-40B4-BE49-F238E27FC236}">
                <a16:creationId xmlns:a16="http://schemas.microsoft.com/office/drawing/2014/main" id="{9E7382E9-4A31-3D32-C6F8-CEA1D675BC2D}"/>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4822" name="Picture 2">
            <a:extLst>
              <a:ext uri="{FF2B5EF4-FFF2-40B4-BE49-F238E27FC236}">
                <a16:creationId xmlns:a16="http://schemas.microsoft.com/office/drawing/2014/main" id="{9066F617-005F-4D6E-5803-1418A3D021E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10600" y="1690688"/>
            <a:ext cx="3162300"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EEE3D27-979A-3FEB-28B6-8F2348C753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7" name="Rectangle 7">
            <a:extLst>
              <a:ext uri="{FF2B5EF4-FFF2-40B4-BE49-F238E27FC236}">
                <a16:creationId xmlns:a16="http://schemas.microsoft.com/office/drawing/2014/main" id="{F3577D33-6FF1-7F51-8439-102666EAF7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8" name="Rectangle 8">
            <a:extLst>
              <a:ext uri="{FF2B5EF4-FFF2-40B4-BE49-F238E27FC236}">
                <a16:creationId xmlns:a16="http://schemas.microsoft.com/office/drawing/2014/main" id="{D5D287EF-0769-9C3C-E810-5165AD4D1C67}"/>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Content Placeholder 1">
            <a:extLst>
              <a:ext uri="{FF2B5EF4-FFF2-40B4-BE49-F238E27FC236}">
                <a16:creationId xmlns:a16="http://schemas.microsoft.com/office/drawing/2014/main" id="{13FECE4A-59F0-672B-5C2D-64D84D81D7BF}"/>
              </a:ext>
            </a:extLst>
          </p:cNvPr>
          <p:cNvSpPr>
            <a:spLocks noGrp="1"/>
          </p:cNvSpPr>
          <p:nvPr>
            <p:ph sz="half" idx="1"/>
          </p:nvPr>
        </p:nvSpPr>
        <p:spPr>
          <a:xfrm>
            <a:off x="450850" y="1144588"/>
            <a:ext cx="6535738" cy="2752725"/>
          </a:xfrm>
        </p:spPr>
        <p:txBody>
          <a:bodyPr/>
          <a:lstStyle/>
          <a:p>
            <a:r>
              <a:rPr lang="en-CA" altLang="en-US" sz="2000" dirty="0"/>
              <a:t>Le </a:t>
            </a:r>
            <a:r>
              <a:rPr lang="en-CA" altLang="en-US" sz="2000" dirty="0" err="1"/>
              <a:t>nombre</a:t>
            </a:r>
            <a:r>
              <a:rPr lang="en-CA" altLang="en-US" sz="2000" dirty="0"/>
              <a:t> de </a:t>
            </a:r>
            <a:r>
              <a:rPr lang="en-CA" altLang="en-US" sz="2000" dirty="0" err="1"/>
              <a:t>tiques</a:t>
            </a:r>
            <a:r>
              <a:rPr lang="en-CA" altLang="en-US" sz="2000" dirty="0"/>
              <a:t> à </a:t>
            </a:r>
            <a:r>
              <a:rPr lang="en-CA" altLang="en-US" sz="2000" dirty="0" err="1"/>
              <a:t>pattes</a:t>
            </a:r>
            <a:r>
              <a:rPr lang="en-CA" altLang="en-US" sz="2000" dirty="0"/>
              <a:t> noires </a:t>
            </a:r>
            <a:r>
              <a:rPr lang="en-CA" altLang="en-US" sz="2000" dirty="0" err="1"/>
              <a:t>augmente</a:t>
            </a:r>
            <a:r>
              <a:rPr lang="en-CA" altLang="en-US" sz="2000" dirty="0"/>
              <a:t> </a:t>
            </a:r>
            <a:r>
              <a:rPr lang="en-CA" altLang="en-US" sz="2000" dirty="0" err="1"/>
              <a:t>en</a:t>
            </a:r>
            <a:r>
              <a:rPr lang="en-CA" altLang="en-US" sz="2000" dirty="0"/>
              <a:t> </a:t>
            </a:r>
            <a:r>
              <a:rPr lang="en-CA" altLang="en-US" sz="2000" dirty="0">
                <a:hlinkClick r:id="rId3"/>
              </a:rPr>
              <a:t>Saskatchewan</a:t>
            </a:r>
            <a:endParaRPr lang="en-CA" altLang="en-US" sz="2000" dirty="0"/>
          </a:p>
          <a:p>
            <a:r>
              <a:rPr lang="en-CA" altLang="en-US" sz="2000" dirty="0">
                <a:hlinkClick r:id="rId4"/>
              </a:rPr>
              <a:t>Les </a:t>
            </a:r>
            <a:r>
              <a:rPr lang="en-CA" altLang="en-US" sz="2000" dirty="0" err="1">
                <a:hlinkClick r:id="rId4"/>
              </a:rPr>
              <a:t>Territoires</a:t>
            </a:r>
            <a:r>
              <a:rPr lang="en-CA" altLang="en-US" sz="2000" dirty="0">
                <a:hlinkClick r:id="rId4"/>
              </a:rPr>
              <a:t> du Nord-Ouest </a:t>
            </a:r>
            <a:r>
              <a:rPr lang="en-CA" altLang="en-US" sz="2000" dirty="0" err="1"/>
              <a:t>signalent</a:t>
            </a:r>
            <a:r>
              <a:rPr lang="en-CA" altLang="en-US" sz="2000" dirty="0"/>
              <a:t> la </a:t>
            </a:r>
            <a:r>
              <a:rPr lang="en-CA" altLang="en-US" sz="2000" dirty="0" err="1"/>
              <a:t>découverte</a:t>
            </a:r>
            <a:r>
              <a:rPr lang="en-CA" altLang="en-US" sz="2000" dirty="0"/>
              <a:t> de </a:t>
            </a:r>
            <a:r>
              <a:rPr lang="en-CA" altLang="en-US" sz="2000" dirty="0" err="1"/>
              <a:t>leur</a:t>
            </a:r>
            <a:r>
              <a:rPr lang="en-CA" altLang="en-US" sz="2000" dirty="0"/>
              <a:t> première </a:t>
            </a:r>
            <a:r>
              <a:rPr lang="en-CA" altLang="en-US" sz="2000" dirty="0" err="1"/>
              <a:t>tique</a:t>
            </a:r>
            <a:r>
              <a:rPr lang="en-CA" altLang="en-US" sz="2000" dirty="0"/>
              <a:t> à </a:t>
            </a:r>
            <a:r>
              <a:rPr lang="en-CA" altLang="en-US" sz="2000" dirty="0" err="1"/>
              <a:t>pattes</a:t>
            </a:r>
            <a:r>
              <a:rPr lang="en-CA" altLang="en-US" sz="2000" dirty="0"/>
              <a:t> noires positive pour </a:t>
            </a:r>
            <a:r>
              <a:rPr lang="en-CA" altLang="en-US" sz="2000" i="1" dirty="0"/>
              <a:t>Borrelia burgdorferi </a:t>
            </a:r>
            <a:r>
              <a:rPr lang="en-CA" altLang="en-US" sz="2000" dirty="0"/>
              <a:t>- sur un </a:t>
            </a:r>
            <a:r>
              <a:rPr lang="en-CA" altLang="en-US" sz="2000" dirty="0" err="1"/>
              <a:t>chien</a:t>
            </a:r>
            <a:r>
              <a:rPr lang="en-CA" altLang="en-US" sz="2000" dirty="0"/>
              <a:t> de compagnie </a:t>
            </a:r>
            <a:r>
              <a:rPr lang="en-CA" altLang="en-US" sz="2000" dirty="0" err="1"/>
              <a:t>récemment</a:t>
            </a:r>
            <a:r>
              <a:rPr lang="en-CA" altLang="en-US" sz="2000" dirty="0"/>
              <a:t> </a:t>
            </a:r>
            <a:r>
              <a:rPr lang="en-CA" altLang="en-US" sz="2000" dirty="0" err="1"/>
              <a:t>arrivé</a:t>
            </a:r>
            <a:r>
              <a:rPr lang="en-CA" altLang="en-US" sz="2000" dirty="0"/>
              <a:t> à Fort Simpson.</a:t>
            </a:r>
          </a:p>
          <a:p>
            <a:r>
              <a:rPr lang="en-CA" altLang="en-US" sz="2000" dirty="0" err="1"/>
              <a:t>Plusieurs</a:t>
            </a:r>
            <a:r>
              <a:rPr lang="en-CA" altLang="en-US" sz="2000" dirty="0"/>
              <a:t> rapports font état de la </a:t>
            </a:r>
            <a:r>
              <a:rPr lang="en-CA" altLang="en-US" sz="2000" dirty="0" err="1"/>
              <a:t>découverte</a:t>
            </a:r>
            <a:r>
              <a:rPr lang="en-CA" altLang="en-US" sz="2000" dirty="0"/>
              <a:t> de </a:t>
            </a:r>
            <a:r>
              <a:rPr lang="en-CA" altLang="en-US" sz="2000" dirty="0" err="1"/>
              <a:t>tiques</a:t>
            </a:r>
            <a:r>
              <a:rPr lang="en-CA" altLang="en-US" sz="2000" dirty="0"/>
              <a:t> plus </a:t>
            </a:r>
            <a:r>
              <a:rPr lang="en-CA" altLang="en-US" sz="2000" dirty="0" err="1"/>
              <a:t>tôt</a:t>
            </a:r>
            <a:r>
              <a:rPr lang="en-CA" altLang="en-US" sz="2000" dirty="0"/>
              <a:t> </a:t>
            </a:r>
            <a:r>
              <a:rPr lang="en-CA" altLang="en-US" sz="2000" dirty="0" err="1"/>
              <a:t>cette</a:t>
            </a:r>
            <a:r>
              <a:rPr lang="en-CA" altLang="en-US" sz="2000" dirty="0"/>
              <a:t> </a:t>
            </a:r>
            <a:r>
              <a:rPr lang="en-CA" altLang="en-US" sz="2000" dirty="0" err="1"/>
              <a:t>année</a:t>
            </a:r>
            <a:r>
              <a:rPr lang="en-CA" altLang="en-US" sz="2000" dirty="0"/>
              <a:t> aux États-Unis et au Canada </a:t>
            </a:r>
            <a:r>
              <a:rPr lang="en-CA" altLang="en-US" sz="2000" dirty="0" err="1"/>
              <a:t>en</a:t>
            </a:r>
            <a:r>
              <a:rPr lang="en-CA" altLang="en-US" sz="2000" dirty="0"/>
              <a:t> raison de la douceur de </a:t>
            </a:r>
            <a:r>
              <a:rPr lang="en-CA" altLang="en-US" sz="2000" dirty="0" err="1"/>
              <a:t>l'hiver</a:t>
            </a:r>
            <a:r>
              <a:rPr lang="en-CA" altLang="en-US" sz="2000" dirty="0"/>
              <a:t>.</a:t>
            </a:r>
          </a:p>
          <a:p>
            <a:endParaRPr lang="en-CA" altLang="en-US" sz="2400" dirty="0"/>
          </a:p>
          <a:p>
            <a:endParaRPr lang="en-CA" altLang="en-US" sz="2400" dirty="0"/>
          </a:p>
        </p:txBody>
      </p:sp>
      <p:sp>
        <p:nvSpPr>
          <p:cNvPr id="3" name="Title 2">
            <a:extLst>
              <a:ext uri="{FF2B5EF4-FFF2-40B4-BE49-F238E27FC236}">
                <a16:creationId xmlns:a16="http://schemas.microsoft.com/office/drawing/2014/main" id="{7B26B589-4A98-1933-24BB-2D3B03D76A0D}"/>
              </a:ext>
            </a:extLst>
          </p:cNvPr>
          <p:cNvSpPr>
            <a:spLocks noGrp="1"/>
          </p:cNvSpPr>
          <p:nvPr>
            <p:ph type="title"/>
          </p:nvPr>
        </p:nvSpPr>
        <p:spPr>
          <a:xfrm>
            <a:off x="395288" y="84138"/>
            <a:ext cx="10515600" cy="1325562"/>
          </a:xfrm>
        </p:spPr>
        <p:txBody>
          <a:bodyPr/>
          <a:lstStyle/>
          <a:p>
            <a:pPr>
              <a:defRPr/>
            </a:pPr>
            <a:r>
              <a:rPr lang="en-CA" sz="3200" dirty="0"/>
              <a:t>Maladie de Lyme et informations connexes au Canada</a:t>
            </a:r>
          </a:p>
        </p:txBody>
      </p:sp>
      <p:pic>
        <p:nvPicPr>
          <p:cNvPr id="36871" name="Picture 1">
            <a:extLst>
              <a:ext uri="{FF2B5EF4-FFF2-40B4-BE49-F238E27FC236}">
                <a16:creationId xmlns:a16="http://schemas.microsoft.com/office/drawing/2014/main" id="{BF27F2EA-CF9B-1903-1009-D911A96D2D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00925" y="276225"/>
            <a:ext cx="4672013"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Box 3">
            <a:extLst>
              <a:ext uri="{FF2B5EF4-FFF2-40B4-BE49-F238E27FC236}">
                <a16:creationId xmlns:a16="http://schemas.microsoft.com/office/drawing/2014/main" id="{083E7C54-E3D9-983E-8E75-0BD8E2C1466C}"/>
              </a:ext>
            </a:extLst>
          </p:cNvPr>
          <p:cNvSpPr txBox="1">
            <a:spLocks noChangeArrowheads="1"/>
          </p:cNvSpPr>
          <p:nvPr/>
        </p:nvSpPr>
        <p:spPr bwMode="auto">
          <a:xfrm>
            <a:off x="8081963" y="3763963"/>
            <a:ext cx="3990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hlinkClick r:id="rId6"/>
              </a:rPr>
              <a:t>Surveillance des tiques à pattes noires (Ixodes scapularis) | Tiques | CDC</a:t>
            </a:r>
            <a:endParaRPr lang="en-CA" altLang="en-US" sz="1200"/>
          </a:p>
        </p:txBody>
      </p:sp>
      <p:sp>
        <p:nvSpPr>
          <p:cNvPr id="5" name="TextBox 4">
            <a:extLst>
              <a:ext uri="{FF2B5EF4-FFF2-40B4-BE49-F238E27FC236}">
                <a16:creationId xmlns:a16="http://schemas.microsoft.com/office/drawing/2014/main" id="{2BF217B9-DC5B-25F2-E46E-DFC7E92F43ED}"/>
              </a:ext>
            </a:extLst>
          </p:cNvPr>
          <p:cNvSpPr txBox="1"/>
          <p:nvPr/>
        </p:nvSpPr>
        <p:spPr>
          <a:xfrm>
            <a:off x="461963" y="4094163"/>
            <a:ext cx="11461750" cy="2308225"/>
          </a:xfrm>
          <a:prstGeom prst="rect">
            <a:avLst/>
          </a:prstGeom>
          <a:noFill/>
        </p:spPr>
        <p:txBody>
          <a:bodyPr>
            <a:spAutoFit/>
          </a:bodyPr>
          <a:lstStyle/>
          <a:p>
            <a:pPr>
              <a:defRPr/>
            </a:pPr>
            <a:r>
              <a:rPr lang="en-CA" b="1" dirty="0">
                <a:hlinkClick r:id="rId7"/>
              </a:rPr>
              <a:t>Les tiques femelles (</a:t>
            </a:r>
            <a:r>
              <a:rPr lang="en-CA" b="1" dirty="0" err="1">
                <a:hlinkClick r:id="rId7"/>
              </a:rPr>
              <a:t>Ixodes scapularis) </a:t>
            </a:r>
            <a:r>
              <a:rPr lang="en-CA" b="1" dirty="0">
                <a:hlinkClick r:id="rId7"/>
              </a:rPr>
              <a:t>infectées par </a:t>
            </a:r>
            <a:r>
              <a:rPr lang="en-CA" b="1" dirty="0" err="1">
                <a:hlinkClick r:id="rId7"/>
              </a:rPr>
              <a:t>Borrelia burgdorferi </a:t>
            </a:r>
            <a:r>
              <a:rPr lang="en-CA" b="1" dirty="0">
                <a:hlinkClick r:id="rId7"/>
              </a:rPr>
              <a:t>ont une survie hivernale accrue, avec des implications pour la croissance de la population de tiques.</a:t>
            </a:r>
            <a:endParaRPr lang="en-CA" b="1" dirty="0"/>
          </a:p>
          <a:p>
            <a:pPr marL="285750" indent="-285750">
              <a:buFont typeface="Arial" panose="020B0604020202020204" pitchFamily="34" charset="0"/>
              <a:buChar char="•"/>
              <a:defRPr/>
            </a:pPr>
            <a:r>
              <a:rPr lang="en-CA" dirty="0"/>
              <a:t>Les tiques femelles adultes non nourries infectées par B. </a:t>
            </a:r>
            <a:r>
              <a:rPr lang="en-CA" dirty="0" err="1"/>
              <a:t>burgdorferi </a:t>
            </a:r>
            <a:r>
              <a:rPr lang="en-CA" dirty="0"/>
              <a:t>ont une survie hivernale supérieure à celle des tiques femelles non infectées.</a:t>
            </a:r>
          </a:p>
          <a:p>
            <a:pPr marL="285750" indent="-285750">
              <a:buFont typeface="Arial" panose="020B0604020202020204" pitchFamily="34" charset="0"/>
              <a:buChar char="•"/>
              <a:defRPr/>
            </a:pPr>
            <a:r>
              <a:rPr lang="en-CA" dirty="0"/>
              <a:t>L'infection semble être en corrélation avec le point de refroidissement maximal, car les tiques infectées gèlent à une température inférieure à celle des tiques non infectées (l'infection rend les tiques plus résistantes au froid).</a:t>
            </a:r>
          </a:p>
          <a:p>
            <a:pPr marL="285750" indent="-285750">
              <a:buFont typeface="Arial" panose="020B0604020202020204" pitchFamily="34" charset="0"/>
              <a:buChar char="•"/>
              <a:defRPr/>
            </a:pPr>
            <a:r>
              <a:rPr lang="en-CA" dirty="0"/>
              <a:t>L'infection par B. </a:t>
            </a:r>
            <a:r>
              <a:rPr lang="en-CA" dirty="0" err="1"/>
              <a:t>burgdorferi </a:t>
            </a:r>
            <a:r>
              <a:rPr lang="en-CA" dirty="0"/>
              <a:t>pourrait favoriser l'expansion de l'aire de répartition septentrionale d'I. </a:t>
            </a:r>
            <a:r>
              <a:rPr lang="en-CA" dirty="0" err="1"/>
              <a:t>scapularis, en </a:t>
            </a:r>
            <a:r>
              <a:rPr lang="en-CA" dirty="0"/>
              <a:t>plus du changement climatique.</a:t>
            </a:r>
          </a:p>
          <a:p>
            <a:pPr marL="285750" indent="-285750">
              <a:buFont typeface="Arial" panose="020B0604020202020204" pitchFamily="34" charset="0"/>
              <a:buChar char="•"/>
              <a:defRPr/>
            </a:pPr>
            <a:r>
              <a:rPr lang="en-CA" dirty="0"/>
              <a:t>Une étude montre comment les agents pathogènes pourraient agir en synergie avec le changement climatique pour étendre leur gamme d'hôtes.</a:t>
            </a:r>
            <a:endParaRPr lang="en-CA" b="1" dirty="0"/>
          </a:p>
          <a:p>
            <a:pPr>
              <a:defRPr/>
            </a:pPr>
            <a:endParaRPr lang="en-C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4650-2D0B-2926-91B0-18E09CAA13BC}"/>
              </a:ext>
            </a:extLst>
          </p:cNvPr>
          <p:cNvSpPr>
            <a:spLocks noGrp="1"/>
          </p:cNvSpPr>
          <p:nvPr>
            <p:ph type="title"/>
          </p:nvPr>
        </p:nvSpPr>
        <p:spPr>
          <a:xfrm>
            <a:off x="180975" y="-98425"/>
            <a:ext cx="10515600" cy="1325563"/>
          </a:xfrm>
        </p:spPr>
        <p:txBody>
          <a:bodyPr/>
          <a:lstStyle/>
          <a:p>
            <a:pPr>
              <a:defRPr/>
            </a:pPr>
            <a:r>
              <a:rPr lang="en-US" sz="3200" dirty="0"/>
              <a:t>Dengue</a:t>
            </a:r>
            <a:endParaRPr lang="en-CA" sz="3200" dirty="0"/>
          </a:p>
        </p:txBody>
      </p:sp>
      <p:sp>
        <p:nvSpPr>
          <p:cNvPr id="38915" name="Text Placeholder 2">
            <a:extLst>
              <a:ext uri="{FF2B5EF4-FFF2-40B4-BE49-F238E27FC236}">
                <a16:creationId xmlns:a16="http://schemas.microsoft.com/office/drawing/2014/main" id="{3DEEA504-B5AB-4C7C-EEAC-FC7D1A363BEE}"/>
              </a:ext>
            </a:extLst>
          </p:cNvPr>
          <p:cNvSpPr>
            <a:spLocks noGrp="1"/>
          </p:cNvSpPr>
          <p:nvPr>
            <p:ph type="body" sz="quarter" idx="13"/>
          </p:nvPr>
        </p:nvSpPr>
        <p:spPr>
          <a:xfrm>
            <a:off x="358775" y="850900"/>
            <a:ext cx="11474450" cy="2786063"/>
          </a:xfrm>
        </p:spPr>
        <p:txBody>
          <a:bodyPr/>
          <a:lstStyle/>
          <a:p>
            <a:r>
              <a:rPr lang="en-US" altLang="en-US">
                <a:hlinkClick r:id="rId3"/>
              </a:rPr>
              <a:t>OPS </a:t>
            </a:r>
            <a:r>
              <a:rPr lang="en-US" altLang="en-US"/>
              <a:t>- Situation épidémiologique de la dengue dans la région des Amériques</a:t>
            </a:r>
            <a:endParaRPr lang="en-CA" altLang="en-US"/>
          </a:p>
          <a:p>
            <a:pPr lvl="1"/>
            <a:r>
              <a:rPr lang="en-US" altLang="en-US"/>
              <a:t>1 874 021 cas suspects de dengue signalés dans les Amériques au cours des 8 premières semaines de 2024</a:t>
            </a:r>
          </a:p>
          <a:p>
            <a:pPr lvl="1"/>
            <a:r>
              <a:rPr lang="en-US" altLang="en-US"/>
              <a:t>Brésil - </a:t>
            </a:r>
            <a:r>
              <a:rPr lang="en-CA" altLang="en-US"/>
              <a:t>plus de 1,2 million de cas de dengue</a:t>
            </a:r>
          </a:p>
          <a:p>
            <a:pPr lvl="1"/>
            <a:r>
              <a:rPr lang="en-US" altLang="en-US"/>
              <a:t>Uruguay - trois cas de </a:t>
            </a:r>
            <a:r>
              <a:rPr lang="en-CA" altLang="en-US"/>
              <a:t>dengue autochtone </a:t>
            </a:r>
            <a:r>
              <a:rPr lang="en-US" altLang="en-US"/>
              <a:t>ont été signalés</a:t>
            </a:r>
          </a:p>
          <a:p>
            <a:r>
              <a:rPr lang="en-US" altLang="en-US">
                <a:hlinkClick r:id="rId4"/>
              </a:rPr>
              <a:t>Les CDC </a:t>
            </a:r>
            <a:r>
              <a:rPr lang="en-US" altLang="en-US"/>
              <a:t>ont lancé un avertissement pour une recrudescence de la dengue à Porto Rico et dans les Caraïbes.</a:t>
            </a:r>
          </a:p>
          <a:p>
            <a:r>
              <a:rPr lang="en-US" altLang="en-US">
                <a:hlinkClick r:id="rId5"/>
              </a:rPr>
              <a:t>Thaïlande </a:t>
            </a:r>
            <a:r>
              <a:rPr lang="en-US" altLang="en-US"/>
              <a:t>- 17 783 cas cette année, soit plus du double de l'année dernière</a:t>
            </a:r>
          </a:p>
        </p:txBody>
      </p:sp>
      <p:sp>
        <p:nvSpPr>
          <p:cNvPr id="4" name="Slide Number Placeholder 3">
            <a:extLst>
              <a:ext uri="{FF2B5EF4-FFF2-40B4-BE49-F238E27FC236}">
                <a16:creationId xmlns:a16="http://schemas.microsoft.com/office/drawing/2014/main" id="{FB251B2B-6E2B-27A5-5EB3-B00212781169}"/>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A123B7A-D80F-4E14-A67C-951866F86E41}" type="slidenum">
              <a:rPr lang="en-US" altLang="en-US">
                <a:solidFill>
                  <a:srgbClr val="898989"/>
                </a:solidFill>
              </a:rPr>
              <a:t>13</a:t>
            </a:fld>
            <a:endParaRPr lang="en-US" altLang="en-US">
              <a:solidFill>
                <a:srgbClr val="898989"/>
              </a:solidFill>
            </a:endParaRPr>
          </a:p>
        </p:txBody>
      </p:sp>
      <p:sp>
        <p:nvSpPr>
          <p:cNvPr id="38917" name="Rectangle 4">
            <a:extLst>
              <a:ext uri="{FF2B5EF4-FFF2-40B4-BE49-F238E27FC236}">
                <a16:creationId xmlns:a16="http://schemas.microsoft.com/office/drawing/2014/main" id="{359D2AFD-69FB-D53F-79F6-D9DD05FB50D3}"/>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8918" name="Rectangle 2">
            <a:extLst>
              <a:ext uri="{FF2B5EF4-FFF2-40B4-BE49-F238E27FC236}">
                <a16:creationId xmlns:a16="http://schemas.microsoft.com/office/drawing/2014/main" id="{94F41F04-6AAB-6CC9-4D92-770216B2FCC9}"/>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8919" name="Rectangle 4">
            <a:extLst>
              <a:ext uri="{FF2B5EF4-FFF2-40B4-BE49-F238E27FC236}">
                <a16:creationId xmlns:a16="http://schemas.microsoft.com/office/drawing/2014/main" id="{2D239CE0-93BD-5B25-C525-93D4D88CD617}"/>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8920" name="Picture 2">
            <a:extLst>
              <a:ext uri="{FF2B5EF4-FFF2-40B4-BE49-F238E27FC236}">
                <a16:creationId xmlns:a16="http://schemas.microsoft.com/office/drawing/2014/main" id="{BA0A9023-C979-AE31-0DD4-361C92CC26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7225" y="4327525"/>
            <a:ext cx="10696575" cy="202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21" name="TextBox 7">
            <a:extLst>
              <a:ext uri="{FF2B5EF4-FFF2-40B4-BE49-F238E27FC236}">
                <a16:creationId xmlns:a16="http://schemas.microsoft.com/office/drawing/2014/main" id="{7742913B-928B-85FD-6E8D-50EAC3B14CD7}"/>
              </a:ext>
            </a:extLst>
          </p:cNvPr>
          <p:cNvSpPr txBox="1">
            <a:spLocks noChangeArrowheads="1"/>
          </p:cNvSpPr>
          <p:nvPr/>
        </p:nvSpPr>
        <p:spPr bwMode="auto">
          <a:xfrm>
            <a:off x="571500" y="6107113"/>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de la dengue : mai 2019 - mars 2024</a:t>
            </a:r>
            <a:endParaRPr lang="en-CA"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5DDE-D3F9-B43F-CA9D-0B16F163A77F}"/>
              </a:ext>
            </a:extLst>
          </p:cNvPr>
          <p:cNvSpPr>
            <a:spLocks noGrp="1"/>
          </p:cNvSpPr>
          <p:nvPr>
            <p:ph type="title"/>
          </p:nvPr>
        </p:nvSpPr>
        <p:spPr>
          <a:xfrm>
            <a:off x="346075" y="0"/>
            <a:ext cx="10515600" cy="1325563"/>
          </a:xfrm>
        </p:spPr>
        <p:txBody>
          <a:bodyPr/>
          <a:lstStyle/>
          <a:p>
            <a:pPr>
              <a:defRPr/>
            </a:pPr>
            <a:r>
              <a:rPr lang="en-US" sz="3200" dirty="0"/>
              <a:t>Virus de </a:t>
            </a:r>
            <a:r>
              <a:rPr lang="en-US" sz="3200" dirty="0" err="1"/>
              <a:t>l'Oropouche</a:t>
            </a:r>
            <a:endParaRPr lang="en-CA" sz="3200" dirty="0"/>
          </a:p>
        </p:txBody>
      </p:sp>
      <p:sp>
        <p:nvSpPr>
          <p:cNvPr id="40963" name="Text Placeholder 2">
            <a:extLst>
              <a:ext uri="{FF2B5EF4-FFF2-40B4-BE49-F238E27FC236}">
                <a16:creationId xmlns:a16="http://schemas.microsoft.com/office/drawing/2014/main" id="{62C85AC6-8CF9-EE81-D2AF-210725285134}"/>
              </a:ext>
            </a:extLst>
          </p:cNvPr>
          <p:cNvSpPr>
            <a:spLocks noGrp="1"/>
          </p:cNvSpPr>
          <p:nvPr>
            <p:ph type="body" sz="quarter" idx="13"/>
          </p:nvPr>
        </p:nvSpPr>
        <p:spPr>
          <a:xfrm>
            <a:off x="346075" y="1325563"/>
            <a:ext cx="11704638" cy="1196975"/>
          </a:xfrm>
        </p:spPr>
        <p:txBody>
          <a:bodyPr/>
          <a:lstStyle/>
          <a:p>
            <a:r>
              <a:rPr lang="en-CA" altLang="en-US"/>
              <a:t>L'OPS publie une </a:t>
            </a:r>
            <a:r>
              <a:rPr lang="en-CA" altLang="en-US">
                <a:hlinkClick r:id="rId3"/>
              </a:rPr>
              <a:t>mise à jour épidémiologique </a:t>
            </a:r>
            <a:r>
              <a:rPr lang="en-CA" altLang="en-US"/>
              <a:t>sur le </a:t>
            </a:r>
            <a:r>
              <a:rPr lang="en-CA" altLang="en-US" b="1"/>
              <a:t>virus Oropouche </a:t>
            </a:r>
            <a:r>
              <a:rPr lang="en-CA" altLang="en-US"/>
              <a:t>dans les Amériques</a:t>
            </a:r>
          </a:p>
        </p:txBody>
      </p:sp>
      <p:sp>
        <p:nvSpPr>
          <p:cNvPr id="4" name="Slide Number Placeholder 3">
            <a:extLst>
              <a:ext uri="{FF2B5EF4-FFF2-40B4-BE49-F238E27FC236}">
                <a16:creationId xmlns:a16="http://schemas.microsoft.com/office/drawing/2014/main" id="{F958C782-E7DA-CCA7-F1B3-4C69185C60B2}"/>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99D603-1C1C-470B-B300-F29E98C65528}" type="slidenum">
              <a:rPr lang="en-US" altLang="en-US">
                <a:solidFill>
                  <a:srgbClr val="898989"/>
                </a:solidFill>
              </a:rPr>
              <a:t>14</a:t>
            </a:fld>
            <a:endParaRPr lang="en-US" altLang="en-US">
              <a:solidFill>
                <a:srgbClr val="898989"/>
              </a:solidFill>
            </a:endParaRPr>
          </a:p>
        </p:txBody>
      </p:sp>
      <p:sp>
        <p:nvSpPr>
          <p:cNvPr id="40965" name="Rectangle 4">
            <a:extLst>
              <a:ext uri="{FF2B5EF4-FFF2-40B4-BE49-F238E27FC236}">
                <a16:creationId xmlns:a16="http://schemas.microsoft.com/office/drawing/2014/main" id="{D51373FA-8628-4783-FE6F-433623E4AD8B}"/>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40966" name="Rectangle 2">
            <a:extLst>
              <a:ext uri="{FF2B5EF4-FFF2-40B4-BE49-F238E27FC236}">
                <a16:creationId xmlns:a16="http://schemas.microsoft.com/office/drawing/2014/main" id="{23430EFB-757E-7B51-FBB8-67E0895D45AF}"/>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40967" name="Rectangle 4">
            <a:extLst>
              <a:ext uri="{FF2B5EF4-FFF2-40B4-BE49-F238E27FC236}">
                <a16:creationId xmlns:a16="http://schemas.microsoft.com/office/drawing/2014/main" id="{E3849E51-0B56-BFFE-C908-0A9DFA19A9C0}"/>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40968" name="Picture 2">
            <a:extLst>
              <a:ext uri="{FF2B5EF4-FFF2-40B4-BE49-F238E27FC236}">
                <a16:creationId xmlns:a16="http://schemas.microsoft.com/office/drawing/2014/main" id="{C67AB4C5-6CEB-AE81-9B09-3B7CBAFD60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2344738"/>
            <a:ext cx="4552950" cy="347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AC6DA9-879B-7C1E-08D5-75E5BFE9C113}"/>
              </a:ext>
            </a:extLst>
          </p:cNvPr>
          <p:cNvSpPr/>
          <p:nvPr/>
        </p:nvSpPr>
        <p:spPr>
          <a:xfrm>
            <a:off x="7234238" y="5821363"/>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5"/>
              </a:rPr>
              <a:t>Virus de </a:t>
            </a:r>
            <a:r>
              <a:rPr lang="en-US" sz="1200" dirty="0" err="1">
                <a:solidFill>
                  <a:srgbClr val="000000"/>
                </a:solidFill>
                <a:latin typeface="+mn-lt"/>
                <a:hlinkClick r:id="rId5"/>
              </a:rPr>
              <a:t>l'Oropouche </a:t>
            </a:r>
            <a:r>
              <a:rPr lang="en-US" sz="1200" dirty="0">
                <a:solidFill>
                  <a:srgbClr val="000000"/>
                </a:solidFill>
                <a:latin typeface="+mn-lt"/>
                <a:hlinkClick r:id="rId5"/>
              </a:rPr>
              <a:t>: Aspects cliniques, épidémiologiques et moléculaires d'un </a:t>
            </a:r>
            <a:r>
              <a:rPr lang="en-US" sz="1200" dirty="0" err="1">
                <a:solidFill>
                  <a:srgbClr val="000000"/>
                </a:solidFill>
                <a:latin typeface="+mn-lt"/>
                <a:hlinkClick r:id="rId5"/>
              </a:rPr>
              <a:t>orthobunyavirus </a:t>
            </a:r>
            <a:r>
              <a:rPr lang="en-US" sz="1200" dirty="0">
                <a:solidFill>
                  <a:srgbClr val="000000"/>
                </a:solidFill>
                <a:latin typeface="+mn-lt"/>
                <a:hlinkClick r:id="rId5"/>
              </a:rPr>
              <a:t>négligé</a:t>
            </a:r>
            <a:endParaRPr lang="en-US" sz="1200" dirty="0">
              <a:solidFill>
                <a:srgbClr val="000000"/>
              </a:solidFill>
              <a:latin typeface="+mn-lt"/>
            </a:endParaRPr>
          </a:p>
        </p:txBody>
      </p:sp>
      <p:sp>
        <p:nvSpPr>
          <p:cNvPr id="6" name="TextBox 5">
            <a:extLst>
              <a:ext uri="{FF2B5EF4-FFF2-40B4-BE49-F238E27FC236}">
                <a16:creationId xmlns:a16="http://schemas.microsoft.com/office/drawing/2014/main" id="{6C379304-C1B8-CF0E-ECF5-0F1D1D395092}"/>
              </a:ext>
            </a:extLst>
          </p:cNvPr>
          <p:cNvSpPr txBox="1"/>
          <p:nvPr/>
        </p:nvSpPr>
        <p:spPr>
          <a:xfrm>
            <a:off x="346075" y="2344738"/>
            <a:ext cx="6392863" cy="3941762"/>
          </a:xfrm>
          <a:prstGeom prst="rect">
            <a:avLst/>
          </a:prstGeom>
          <a:noFill/>
        </p:spPr>
        <p:txBody>
          <a:bodyPr>
            <a:spAutoFit/>
          </a:bodyPr>
          <a:lstStyle/>
          <a:p>
            <a:pPr marL="228600" indent="-228600">
              <a:lnSpc>
                <a:spcPct val="90000"/>
              </a:lnSpc>
              <a:spcBef>
                <a:spcPts val="1000"/>
              </a:spcBef>
              <a:buFont typeface="Arial" panose="020B0604020202020204" pitchFamily="34" charset="0"/>
              <a:buChar char="•"/>
              <a:defRPr/>
            </a:pPr>
            <a:r>
              <a:rPr lang="en-CA" sz="2800" dirty="0">
                <a:solidFill>
                  <a:prstClr val="black"/>
                </a:solidFill>
                <a:latin typeface="Calibri" panose="020F0502020204030204"/>
              </a:rPr>
              <a:t>Entre le 1er janvier et le 24 février 2024</a:t>
            </a:r>
          </a:p>
          <a:p>
            <a:pPr marL="685800" lvl="1" indent="-228600">
              <a:lnSpc>
                <a:spcPct val="90000"/>
              </a:lnSpc>
              <a:spcBef>
                <a:spcPts val="500"/>
              </a:spcBef>
              <a:buFont typeface="Arial" panose="020B0604020202020204" pitchFamily="34" charset="0"/>
              <a:buChar char="•"/>
              <a:defRPr/>
            </a:pPr>
            <a:r>
              <a:rPr lang="en-CA" sz="2400" dirty="0">
                <a:solidFill>
                  <a:prstClr val="black"/>
                </a:solidFill>
                <a:latin typeface="Calibri" panose="020F0502020204030204"/>
              </a:rPr>
              <a:t>Le Brésil a signalé 2 104 échantillons positifs pour le virus OROV - 1 821 correspondent à l'État d'Amazonas.</a:t>
            </a:r>
          </a:p>
          <a:p>
            <a:pPr marL="685800" lvl="1" indent="-228600">
              <a:lnSpc>
                <a:spcPct val="90000"/>
              </a:lnSpc>
              <a:spcBef>
                <a:spcPts val="500"/>
              </a:spcBef>
              <a:buFont typeface="Arial" panose="020B0604020202020204" pitchFamily="34" charset="0"/>
              <a:buChar char="•"/>
              <a:defRPr/>
            </a:pPr>
            <a:r>
              <a:rPr lang="en-CA" sz="2400" dirty="0">
                <a:solidFill>
                  <a:prstClr val="black"/>
                </a:solidFill>
                <a:latin typeface="Calibri" panose="020F0502020204030204"/>
              </a:rPr>
              <a:t>Le Pérou a signalé 146 cas d'OROV dans les départements de Loreto, Ucayali et Madre de Dios, soit le nombre le plus élevé de cas signalés à ce jour dans ce pays.</a:t>
            </a:r>
          </a:p>
          <a:p>
            <a:pPr marL="685800" lvl="1" indent="-228600">
              <a:lnSpc>
                <a:spcPct val="90000"/>
              </a:lnSpc>
              <a:spcBef>
                <a:spcPts val="500"/>
              </a:spcBef>
              <a:buFont typeface="Arial" panose="020B0604020202020204" pitchFamily="34" charset="0"/>
              <a:buChar char="•"/>
              <a:defRPr/>
            </a:pPr>
            <a:r>
              <a:rPr lang="en-US" altLang="en-US" sz="2400" dirty="0">
                <a:solidFill>
                  <a:prstClr val="black"/>
                </a:solidFill>
                <a:latin typeface="Calibri" panose="020F0502020204030204"/>
                <a:hlinkClick r:id="rId6"/>
              </a:rPr>
              <a:t>La Bolivie </a:t>
            </a:r>
            <a:r>
              <a:rPr lang="en-US" altLang="en-US" sz="2400" dirty="0">
                <a:solidFill>
                  <a:prstClr val="black"/>
                </a:solidFill>
                <a:latin typeface="Calibri" panose="020F0502020204030204"/>
              </a:rPr>
              <a:t>a confirmé 4 cas </a:t>
            </a:r>
            <a:r>
              <a:rPr lang="en-CA" sz="2400" dirty="0">
                <a:solidFill>
                  <a:prstClr val="black"/>
                </a:solidFill>
                <a:latin typeface="Calibri" panose="020F0502020204030204"/>
              </a:rPr>
              <a:t>dans la région de Pando, au nord du pays.</a:t>
            </a:r>
            <a:endParaRPr lang="en-US" altLang="en-US" sz="2400" dirty="0">
              <a:solidFill>
                <a:prstClr val="black"/>
              </a:solidFill>
              <a:latin typeface="Calibri" panose="020F0502020204030204"/>
            </a:endParaRPr>
          </a:p>
          <a:p>
            <a:pPr>
              <a:defRPr/>
            </a:pP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5">
            <a:extLst>
              <a:ext uri="{FF2B5EF4-FFF2-40B4-BE49-F238E27FC236}">
                <a16:creationId xmlns:a16="http://schemas.microsoft.com/office/drawing/2014/main" id="{26960707-156D-3890-FB3B-B016049FB442}"/>
              </a:ext>
            </a:extLst>
          </p:cNvPr>
          <p:cNvSpPr>
            <a:spLocks noGrp="1"/>
          </p:cNvSpPr>
          <p:nvPr>
            <p:ph type="body" sz="quarter" idx="13"/>
          </p:nvPr>
        </p:nvSpPr>
        <p:spPr>
          <a:xfrm>
            <a:off x="330200" y="1012825"/>
            <a:ext cx="5894388" cy="4927600"/>
          </a:xfrm>
        </p:spPr>
        <p:txBody>
          <a:bodyPr/>
          <a:lstStyle/>
          <a:p>
            <a:r>
              <a:rPr lang="en-CA" altLang="en-US" sz="2400">
                <a:cs typeface="Calibri" panose="020F0502020204030204" pitchFamily="34" charset="0"/>
              </a:rPr>
              <a:t>En février 2024, les CDC ont publié une </a:t>
            </a:r>
            <a:r>
              <a:rPr lang="en-CA" altLang="en-US" sz="2400">
                <a:hlinkClick r:id="rId3"/>
              </a:rPr>
              <a:t>stratégie nationale de santé publique pour la prévention et le contrôle des maladies à transmission vectorielle chez les personnes</a:t>
            </a:r>
            <a:r>
              <a:rPr lang="en-CA" altLang="en-US" sz="2400"/>
              <a:t>, afin de répondre à la menace croissante que représentent les maladies à </a:t>
            </a:r>
            <a:r>
              <a:rPr lang="en-CA" altLang="en-US" sz="2400">
                <a:hlinkClick r:id="rId3"/>
              </a:rPr>
              <a:t>transmission vectorielle pour la </a:t>
            </a:r>
            <a:r>
              <a:rPr lang="en-CA" altLang="en-US" sz="2400"/>
              <a:t>santé publique.</a:t>
            </a:r>
          </a:p>
          <a:p>
            <a:endParaRPr lang="en-CA" altLang="en-US" sz="2400">
              <a:cs typeface="Calibri" panose="020F0502020204030204" pitchFamily="34" charset="0"/>
            </a:endParaRPr>
          </a:p>
          <a:p>
            <a:endParaRPr lang="en-CA" altLang="en-US" sz="2400"/>
          </a:p>
        </p:txBody>
      </p:sp>
      <p:sp>
        <p:nvSpPr>
          <p:cNvPr id="5" name="Slide Number Placeholder 4">
            <a:extLst>
              <a:ext uri="{FF2B5EF4-FFF2-40B4-BE49-F238E27FC236}">
                <a16:creationId xmlns:a16="http://schemas.microsoft.com/office/drawing/2014/main" id="{44E052A6-FEC6-70ED-4BB6-74EAE24296E4}"/>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736BCFF-5E94-44B9-81F6-D30D117FBC24}" type="slidenum">
              <a:rPr lang="en-US" altLang="en-US">
                <a:solidFill>
                  <a:srgbClr val="898989"/>
                </a:solidFill>
              </a:rPr>
              <a:t>15</a:t>
            </a:fld>
            <a:endParaRPr lang="en-US" altLang="en-US">
              <a:solidFill>
                <a:srgbClr val="898989"/>
              </a:solidFill>
            </a:endParaRPr>
          </a:p>
        </p:txBody>
      </p:sp>
      <p:sp>
        <p:nvSpPr>
          <p:cNvPr id="3" name="Title 2">
            <a:extLst>
              <a:ext uri="{FF2B5EF4-FFF2-40B4-BE49-F238E27FC236}">
                <a16:creationId xmlns:a16="http://schemas.microsoft.com/office/drawing/2014/main" id="{D97FE8F9-C079-F8A2-E3EC-70F88377BDF0}"/>
              </a:ext>
            </a:extLst>
          </p:cNvPr>
          <p:cNvSpPr>
            <a:spLocks noGrp="1"/>
          </p:cNvSpPr>
          <p:nvPr>
            <p:ph type="title"/>
          </p:nvPr>
        </p:nvSpPr>
        <p:spPr>
          <a:xfrm>
            <a:off x="46038" y="0"/>
            <a:ext cx="10515600" cy="1325563"/>
          </a:xfrm>
        </p:spPr>
        <p:txBody>
          <a:bodyPr/>
          <a:lstStyle/>
          <a:p>
            <a:pPr>
              <a:defRPr/>
            </a:pPr>
            <a:r>
              <a:rPr lang="en-CA" sz="3200" dirty="0"/>
              <a:t>Stratégie des CDC en matière de maladies à transmission vectorielle</a:t>
            </a:r>
          </a:p>
        </p:txBody>
      </p:sp>
      <p:pic>
        <p:nvPicPr>
          <p:cNvPr id="43013" name="Picture 1">
            <a:extLst>
              <a:ext uri="{FF2B5EF4-FFF2-40B4-BE49-F238E27FC236}">
                <a16:creationId xmlns:a16="http://schemas.microsoft.com/office/drawing/2014/main" id="{282BAE37-14DA-B12F-345C-7E3D19D490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060" y="3429000"/>
            <a:ext cx="247808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a:extLst>
              <a:ext uri="{FF2B5EF4-FFF2-40B4-BE49-F238E27FC236}">
                <a16:creationId xmlns:a16="http://schemas.microsoft.com/office/drawing/2014/main" id="{DEB32785-DDBB-004D-018E-2AFF76E2A9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9700" y="862013"/>
            <a:ext cx="4879975" cy="5481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5" name="TextBox 5">
            <a:extLst>
              <a:ext uri="{FF2B5EF4-FFF2-40B4-BE49-F238E27FC236}">
                <a16:creationId xmlns:a16="http://schemas.microsoft.com/office/drawing/2014/main" id="{48928AD8-1A0A-333E-1F84-F9611AEE5F93}"/>
              </a:ext>
            </a:extLst>
          </p:cNvPr>
          <p:cNvSpPr txBox="1">
            <a:spLocks noChangeArrowheads="1"/>
          </p:cNvSpPr>
          <p:nvPr/>
        </p:nvSpPr>
        <p:spPr bwMode="auto">
          <a:xfrm>
            <a:off x="9617075" y="6343650"/>
            <a:ext cx="188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a:t>Page 22 de la stratégie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CCE5-30F5-6E46-81A9-2625D3DEBE31}"/>
              </a:ext>
            </a:extLst>
          </p:cNvPr>
          <p:cNvSpPr>
            <a:spLocks noGrp="1"/>
          </p:cNvSpPr>
          <p:nvPr>
            <p:ph type="title"/>
          </p:nvPr>
        </p:nvSpPr>
        <p:spPr>
          <a:xfrm>
            <a:off x="304800" y="0"/>
            <a:ext cx="10515600" cy="1325562"/>
          </a:xfrm>
        </p:spPr>
        <p:txBody>
          <a:bodyPr/>
          <a:lstStyle/>
          <a:p>
            <a:pPr>
              <a:defRPr/>
            </a:pPr>
            <a:r>
              <a:rPr lang="en-CA" sz="3200" dirty="0"/>
              <a:t>Résultats scientifiques</a:t>
            </a:r>
          </a:p>
        </p:txBody>
      </p:sp>
      <p:sp>
        <p:nvSpPr>
          <p:cNvPr id="43011" name="Text Placeholder 5">
            <a:extLst>
              <a:ext uri="{FF2B5EF4-FFF2-40B4-BE49-F238E27FC236}">
                <a16:creationId xmlns:a16="http://schemas.microsoft.com/office/drawing/2014/main" id="{B3C21C22-54E7-5448-4923-5F710FF60CF8}"/>
              </a:ext>
            </a:extLst>
          </p:cNvPr>
          <p:cNvSpPr>
            <a:spLocks noGrp="1"/>
          </p:cNvSpPr>
          <p:nvPr>
            <p:ph type="body" sz="quarter" idx="13"/>
          </p:nvPr>
        </p:nvSpPr>
        <p:spPr>
          <a:xfrm>
            <a:off x="709612" y="1045340"/>
            <a:ext cx="10772775" cy="5067300"/>
          </a:xfrm>
        </p:spPr>
        <p:txBody>
          <a:bodyPr/>
          <a:lstStyle/>
          <a:p>
            <a:pPr>
              <a:defRPr/>
            </a:pPr>
            <a:r>
              <a:rPr lang="en-CA" sz="2000" u="sng" dirty="0" err="1">
                <a:hlinkClick r:id="rId3"/>
              </a:rPr>
              <a:t>Theileria orientalis </a:t>
            </a:r>
            <a:r>
              <a:rPr lang="en-CA" sz="2000" u="sng" dirty="0">
                <a:hlinkClick r:id="rId3"/>
              </a:rPr>
              <a:t>Ikeda chez les bovins, Alabama, États-Unis</a:t>
            </a:r>
            <a:endParaRPr lang="en-CA" sz="2000" u="sng" dirty="0"/>
          </a:p>
          <a:p>
            <a:pPr>
              <a:defRPr/>
            </a:pPr>
            <a:r>
              <a:rPr lang="en-CA" sz="2000" u="sng" dirty="0">
                <a:hlinkClick r:id="rId4"/>
              </a:rPr>
              <a:t>Mise à jour épidémiologique : saison de transmission du virus du Nil occidental en Europe, 2023</a:t>
            </a:r>
            <a:endParaRPr lang="en-CA" sz="2000" u="sng" dirty="0"/>
          </a:p>
          <a:p>
            <a:pPr>
              <a:defRPr/>
            </a:pPr>
            <a:r>
              <a:rPr lang="en-CA" sz="2000" b="1" dirty="0"/>
              <a:t>*Pré-impression </a:t>
            </a:r>
            <a:r>
              <a:rPr lang="en-CA" sz="2000" dirty="0"/>
              <a:t>: </a:t>
            </a:r>
            <a:r>
              <a:rPr lang="en-CA" sz="2000" u="sng" dirty="0">
                <a:hlinkClick r:id="rId5"/>
              </a:rPr>
              <a:t>Le virus du Nil occidental est transmis au sein des populations de moustiques par les excréments infectieux des moustiques.</a:t>
            </a:r>
            <a:endParaRPr lang="en-CA" sz="2000" u="sng" dirty="0"/>
          </a:p>
          <a:p>
            <a:pPr>
              <a:defRPr/>
            </a:pPr>
            <a:r>
              <a:rPr lang="en-CA" sz="2000" u="sng" dirty="0">
                <a:hlinkClick r:id="rId6"/>
              </a:rPr>
              <a:t>Une étude métagénomique de la diversité des virus dans les moustiques vecteurs permet la première détection du virus </a:t>
            </a:r>
            <a:r>
              <a:rPr lang="en-CA" sz="2000" u="sng" dirty="0" err="1">
                <a:hlinkClick r:id="rId6"/>
              </a:rPr>
              <a:t>Sindbis </a:t>
            </a:r>
            <a:r>
              <a:rPr lang="en-CA" sz="2000" u="sng" dirty="0">
                <a:hlinkClick r:id="rId6"/>
              </a:rPr>
              <a:t>au Burkina Faso</a:t>
            </a:r>
            <a:endParaRPr lang="en-CA" sz="2000" dirty="0"/>
          </a:p>
          <a:p>
            <a:pPr>
              <a:defRPr/>
            </a:pPr>
            <a:r>
              <a:rPr lang="en-CA" sz="2000" u="sng" dirty="0">
                <a:hlinkClick r:id="rId7"/>
              </a:rPr>
              <a:t>Les moustiques d'Europe sont capables de transmettre le virus du lièvre d'Amérique</a:t>
            </a:r>
            <a:endParaRPr lang="en-CA" sz="2000" dirty="0"/>
          </a:p>
          <a:p>
            <a:pPr>
              <a:defRPr/>
            </a:pPr>
            <a:r>
              <a:rPr lang="en-CA" sz="2000" u="sng" dirty="0">
                <a:hlinkClick r:id="rId8"/>
              </a:rPr>
              <a:t>Lien entre les conditions météorologiques et l'abondance des tiques en hiver chez l'élan</a:t>
            </a:r>
            <a:endParaRPr lang="en-CA" sz="2000" dirty="0"/>
          </a:p>
          <a:p>
            <a:pPr>
              <a:defRPr/>
            </a:pPr>
            <a:r>
              <a:rPr lang="en-CA" sz="2000" u="sng" dirty="0">
                <a:hlinkClick r:id="rId9"/>
              </a:rPr>
              <a:t>Exposition humaine et animale aux virus de la mouche des sables récemment découverts, Chine</a:t>
            </a:r>
            <a:endParaRPr lang="en-CA" sz="2000" dirty="0"/>
          </a:p>
          <a:p>
            <a:pPr>
              <a:defRPr/>
            </a:pPr>
            <a:r>
              <a:rPr lang="en-CA" sz="2000" u="sng" dirty="0">
                <a:hlinkClick r:id="rId10"/>
              </a:rPr>
              <a:t>Capacité d'un modèle dynamique de maladie sensible au climat à reproduire les épidémies historiques de fièvre de la vallée du Rift en Afrique</a:t>
            </a:r>
            <a:endParaRPr lang="en-CA" sz="2000" u="sng" dirty="0"/>
          </a:p>
          <a:p>
            <a:pPr>
              <a:defRPr/>
            </a:pPr>
            <a:r>
              <a:rPr lang="en-CA" sz="2000" u="sng" dirty="0">
                <a:hlinkClick r:id="rId11"/>
              </a:rPr>
              <a:t>L'émergence d'un nouveau virus </a:t>
            </a:r>
            <a:r>
              <a:rPr lang="en-CA" sz="2000" u="sng" dirty="0" err="1">
                <a:hlinkClick r:id="rId11"/>
              </a:rPr>
              <a:t>Oropouche réassorti </a:t>
            </a:r>
            <a:r>
              <a:rPr lang="en-CA" sz="2000" u="sng" dirty="0">
                <a:hlinkClick r:id="rId11"/>
              </a:rPr>
              <a:t>est à l'origine de foyers persistants dans la région de l'Amazonie brésilienne entre 2022 et 2024</a:t>
            </a:r>
            <a:endParaRPr lang="en-CA" sz="2000" dirty="0"/>
          </a:p>
          <a:p>
            <a:pPr marL="0" indent="0">
              <a:buFont typeface="Arial" panose="020B0604020202020204" pitchFamily="34" charset="0"/>
              <a:buNone/>
              <a:defRPr/>
            </a:pPr>
            <a:endParaRPr lang="en-CA" dirty="0"/>
          </a:p>
          <a:p>
            <a:pPr>
              <a:defRPr/>
            </a:pPr>
            <a:endParaRPr lang="en-CA" altLang="en-US" sz="1800" dirty="0">
              <a:cs typeface="Calibri" panose="020F0502020204030204" pitchFamily="34" charset="0"/>
            </a:endParaRPr>
          </a:p>
        </p:txBody>
      </p:sp>
      <p:sp>
        <p:nvSpPr>
          <p:cNvPr id="5" name="Slide Number Placeholder 4">
            <a:extLst>
              <a:ext uri="{FF2B5EF4-FFF2-40B4-BE49-F238E27FC236}">
                <a16:creationId xmlns:a16="http://schemas.microsoft.com/office/drawing/2014/main" id="{B2F4C7EB-CC29-2B45-1A1A-E9BE4C4FDCA2}"/>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0B488E2-5BAD-4C5C-9FAA-0F0069839536}" type="slidenum">
              <a:rPr lang="en-US" altLang="en-US">
                <a:solidFill>
                  <a:srgbClr val="898989"/>
                </a:solidFill>
              </a:rPr>
              <a:t>16</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F7A5-B3BB-6281-9480-CCFEBAE44D0E}"/>
              </a:ext>
            </a:extLst>
          </p:cNvPr>
          <p:cNvSpPr>
            <a:spLocks noGrp="1"/>
          </p:cNvSpPr>
          <p:nvPr>
            <p:ph type="title"/>
          </p:nvPr>
        </p:nvSpPr>
        <p:spPr>
          <a:xfrm>
            <a:off x="80963" y="103188"/>
            <a:ext cx="10515600" cy="1325562"/>
          </a:xfrm>
        </p:spPr>
        <p:txBody>
          <a:bodyPr/>
          <a:lstStyle/>
          <a:p>
            <a:pPr>
              <a:defRPr/>
            </a:pPr>
            <a:r>
              <a:rPr lang="en-CA" sz="3200" dirty="0"/>
              <a:t>Résultats scientifiques</a:t>
            </a:r>
          </a:p>
        </p:txBody>
      </p:sp>
      <p:sp>
        <p:nvSpPr>
          <p:cNvPr id="47107" name="Text Placeholder 5">
            <a:extLst>
              <a:ext uri="{FF2B5EF4-FFF2-40B4-BE49-F238E27FC236}">
                <a16:creationId xmlns:a16="http://schemas.microsoft.com/office/drawing/2014/main" id="{1FA9B787-10D0-3D33-8F0E-6981461536F7}"/>
              </a:ext>
            </a:extLst>
          </p:cNvPr>
          <p:cNvSpPr>
            <a:spLocks noGrp="1"/>
          </p:cNvSpPr>
          <p:nvPr>
            <p:ph type="body" sz="quarter" idx="13"/>
          </p:nvPr>
        </p:nvSpPr>
        <p:spPr>
          <a:xfrm>
            <a:off x="752475" y="1428750"/>
            <a:ext cx="10515600" cy="4927600"/>
          </a:xfrm>
        </p:spPr>
        <p:txBody>
          <a:bodyPr/>
          <a:lstStyle/>
          <a:p>
            <a:r>
              <a:rPr lang="en-CA" altLang="en-US" sz="2400" u="sng">
                <a:hlinkClick r:id="rId3"/>
              </a:rPr>
              <a:t>Borrelia turicatae des tiques dans un environnement péridomestique, Camayeca, Mexique</a:t>
            </a:r>
            <a:endParaRPr lang="en-CA" altLang="en-US" sz="2400" u="sng"/>
          </a:p>
          <a:p>
            <a:r>
              <a:rPr lang="en-CA" altLang="en-US" sz="2400" u="sng">
                <a:hlinkClick r:id="rId4"/>
              </a:rPr>
              <a:t>Encéphalite à tiques, Lombardie, Italie</a:t>
            </a:r>
            <a:endParaRPr lang="en-CA" altLang="en-US" sz="2400"/>
          </a:p>
          <a:p>
            <a:r>
              <a:rPr lang="en-CA" altLang="en-US" sz="2400" u="sng">
                <a:hlinkClick r:id="rId5"/>
              </a:rPr>
              <a:t>Les moustiques constituent une voie de transmission de l'ulcère de Buruli entre les opossums et les humains dans le sud-est de l'Australie</a:t>
            </a:r>
            <a:endParaRPr lang="en-CA" altLang="en-US" sz="2400"/>
          </a:p>
          <a:p>
            <a:r>
              <a:rPr lang="en-CA" altLang="en-US" sz="2400" u="sng">
                <a:hlinkClick r:id="rId6"/>
              </a:rPr>
              <a:t>Aedes albopictus dans une zone récemment envahie en Espagne : effets du type de piège, de la localité et de la saison sur les captures de moustiques</a:t>
            </a:r>
            <a:endParaRPr lang="en-CA" altLang="en-US" sz="2400"/>
          </a:p>
          <a:p>
            <a:r>
              <a:rPr lang="en-CA" altLang="en-US" sz="2400" u="sng">
                <a:hlinkClick r:id="rId7"/>
              </a:rPr>
              <a:t>Paludisme à Plasmodium falciparum retardé chez une patiente enceinte atteinte de drépanocytose 11 ans après l'exposition, Oregon, États-Unis</a:t>
            </a:r>
            <a:endParaRPr lang="en-CA" altLang="en-US" sz="2400"/>
          </a:p>
          <a:p>
            <a:r>
              <a:rPr lang="en-CA" altLang="en-US" sz="2400" u="sng">
                <a:hlinkClick r:id="rId8"/>
              </a:rPr>
              <a:t>Séroprévalence du virus de l'encéphalite à tiques et couverture vaccinale contre l'encéphalite à tiques, Suède, 2018 à 2019</a:t>
            </a:r>
            <a:endParaRPr lang="en-CA" altLang="en-US" sz="2400"/>
          </a:p>
          <a:p>
            <a:r>
              <a:rPr lang="en-CA" altLang="en-US" sz="2400" u="sng">
                <a:hlinkClick r:id="rId9"/>
              </a:rPr>
              <a:t>Micro-organismes transmis par les tiques chez Amblyomma tigrinum (Acari : Ixodidae) dans la région patagonienne de l'Argentine</a:t>
            </a:r>
            <a:endParaRPr lang="en-CA" altLang="en-US" sz="2400"/>
          </a:p>
          <a:p>
            <a:endParaRPr lang="en-CA" altLang="en-US" sz="180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F8F918C-1C6C-F354-EE8A-07F8D7ACF803}"/>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D987BC-93BB-4B63-BB03-3818EF6E572E}" type="slidenum">
              <a:rPr lang="en-US" altLang="en-US">
                <a:solidFill>
                  <a:srgbClr val="898989"/>
                </a:solidFill>
              </a:rPr>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8ECC-7CDB-9F44-B761-A0F73DEDDA88}"/>
              </a:ext>
            </a:extLst>
          </p:cNvPr>
          <p:cNvSpPr>
            <a:spLocks noGrp="1"/>
          </p:cNvSpPr>
          <p:nvPr>
            <p:ph type="title"/>
          </p:nvPr>
        </p:nvSpPr>
        <p:spPr/>
        <p:txBody>
          <a:bodyPr/>
          <a:lstStyle/>
          <a:p>
            <a:pPr>
              <a:defRPr/>
            </a:pPr>
            <a:r>
              <a:rPr lang="en-CA" dirty="0"/>
              <a:t>Enquête sur les groupes du réseau</a:t>
            </a:r>
          </a:p>
        </p:txBody>
      </p:sp>
      <p:sp>
        <p:nvSpPr>
          <p:cNvPr id="49155" name="Content Placeholder 4">
            <a:extLst>
              <a:ext uri="{FF2B5EF4-FFF2-40B4-BE49-F238E27FC236}">
                <a16:creationId xmlns:a16="http://schemas.microsoft.com/office/drawing/2014/main" id="{A3C89023-05AC-DEF6-6366-7C05D50AFC05}"/>
              </a:ext>
            </a:extLst>
          </p:cNvPr>
          <p:cNvSpPr>
            <a:spLocks noGrp="1"/>
          </p:cNvSpPr>
          <p:nvPr>
            <p:ph sz="half" idx="1"/>
          </p:nvPr>
        </p:nvSpPr>
        <p:spPr/>
        <p:txBody>
          <a:bodyPr/>
          <a:lstStyle/>
          <a:p>
            <a:r>
              <a:rPr lang="en-CA" altLang="en-US"/>
              <a:t>Les rapports trimestriels de la CEZD sont-ils utiles ?</a:t>
            </a:r>
          </a:p>
          <a:p>
            <a:endParaRPr lang="en-CA" altLang="en-US"/>
          </a:p>
          <a:p>
            <a:endParaRPr lang="en-CA" altLang="en-US"/>
          </a:p>
          <a:p>
            <a:endParaRPr lang="en-CA" altLang="en-US"/>
          </a:p>
          <a:p>
            <a:endParaRPr lang="en-CA" altLang="en-US"/>
          </a:p>
          <a:p>
            <a:endParaRPr lang="en-CA" altLang="en-US"/>
          </a:p>
          <a:p>
            <a:endParaRPr lang="en-CA" altLang="en-US"/>
          </a:p>
          <a:p>
            <a:endParaRPr lang="en-CA" altLang="en-US"/>
          </a:p>
        </p:txBody>
      </p:sp>
      <p:sp>
        <p:nvSpPr>
          <p:cNvPr id="49156" name="Content Placeholder 5">
            <a:extLst>
              <a:ext uri="{FF2B5EF4-FFF2-40B4-BE49-F238E27FC236}">
                <a16:creationId xmlns:a16="http://schemas.microsoft.com/office/drawing/2014/main" id="{4B2F83D7-F3D8-9428-F6B0-F92B917C69F3}"/>
              </a:ext>
            </a:extLst>
          </p:cNvPr>
          <p:cNvSpPr>
            <a:spLocks noGrp="1"/>
          </p:cNvSpPr>
          <p:nvPr>
            <p:ph sz="half" idx="2"/>
          </p:nvPr>
        </p:nvSpPr>
        <p:spPr/>
        <p:txBody>
          <a:bodyPr/>
          <a:lstStyle/>
          <a:p>
            <a:r>
              <a:rPr lang="en-CA" altLang="en-US"/>
              <a:t>Y a-t-il quelque chose que nous pourrions améliorer ?</a:t>
            </a:r>
          </a:p>
          <a:p>
            <a:r>
              <a:rPr lang="en-CA" altLang="en-US"/>
              <a:t>Y a-t-il des choses que nous devrions cesser de faire ?</a:t>
            </a:r>
          </a:p>
          <a:p>
            <a:endParaRPr lang="en-CA" altLang="en-US"/>
          </a:p>
          <a:p>
            <a:endParaRPr lang="en-CA" altLang="en-US"/>
          </a:p>
          <a:p>
            <a:endParaRPr lang="en-CA" altLang="en-US"/>
          </a:p>
          <a:p>
            <a:endParaRPr lang="en-CA" altLang="en-US"/>
          </a:p>
          <a:p>
            <a:endParaRPr lang="en-CA" altLang="en-US"/>
          </a:p>
        </p:txBody>
      </p:sp>
      <p:pic>
        <p:nvPicPr>
          <p:cNvPr id="49157" name="Picture 7">
            <a:extLst>
              <a:ext uri="{FF2B5EF4-FFF2-40B4-BE49-F238E27FC236}">
                <a16:creationId xmlns:a16="http://schemas.microsoft.com/office/drawing/2014/main" id="{CDAA74C4-1AB8-8E57-F473-C8CA00132C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4050" y="3522663"/>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a:extLst>
              <a:ext uri="{FF2B5EF4-FFF2-40B4-BE49-F238E27FC236}">
                <a16:creationId xmlns:a16="http://schemas.microsoft.com/office/drawing/2014/main" id="{A9CA1C12-AAE8-A9ED-9F41-B9373FD72C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4775" y="30099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9">
            <a:extLst>
              <a:ext uri="{FF2B5EF4-FFF2-40B4-BE49-F238E27FC236}">
                <a16:creationId xmlns:a16="http://schemas.microsoft.com/office/drawing/2014/main" id="{FF370BF2-2531-C067-F327-7EFE44FF99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0188" y="3522663"/>
            <a:ext cx="2454275"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A6AED-63E0-91C7-8ABE-1F9DF9F3C9C8}"/>
              </a:ext>
            </a:extLst>
          </p:cNvPr>
          <p:cNvSpPr>
            <a:spLocks noGrp="1"/>
          </p:cNvSpPr>
          <p:nvPr>
            <p:ph type="title"/>
          </p:nvPr>
        </p:nvSpPr>
        <p:spPr>
          <a:xfrm>
            <a:off x="304800" y="23813"/>
            <a:ext cx="10515600" cy="1325562"/>
          </a:xfrm>
        </p:spPr>
        <p:txBody>
          <a:bodyPr/>
          <a:lstStyle/>
          <a:p>
            <a:pPr>
              <a:defRPr/>
            </a:pPr>
            <a:r>
              <a:rPr lang="en-US" sz="3200" dirty="0"/>
              <a:t>Virus de la fièvre catarrhale du mouton (BTV-3) en Europe</a:t>
            </a:r>
            <a:endParaRPr lang="en-CA" sz="3200" dirty="0"/>
          </a:p>
        </p:txBody>
      </p:sp>
      <p:sp>
        <p:nvSpPr>
          <p:cNvPr id="18435" name="Content Placeholder 9">
            <a:extLst>
              <a:ext uri="{FF2B5EF4-FFF2-40B4-BE49-F238E27FC236}">
                <a16:creationId xmlns:a16="http://schemas.microsoft.com/office/drawing/2014/main" id="{CC915B4B-FBF3-4AD8-18F9-086BD6DBDEC3}"/>
              </a:ext>
            </a:extLst>
          </p:cNvPr>
          <p:cNvSpPr>
            <a:spLocks noGrp="1"/>
          </p:cNvSpPr>
          <p:nvPr>
            <p:ph sz="half" idx="1"/>
          </p:nvPr>
        </p:nvSpPr>
        <p:spPr>
          <a:xfrm>
            <a:off x="647699" y="965200"/>
            <a:ext cx="6370045" cy="5755089"/>
          </a:xfrm>
        </p:spPr>
        <p:txBody>
          <a:bodyPr/>
          <a:lstStyle/>
          <a:p>
            <a:pPr marL="0" indent="0">
              <a:buFont typeface="Arial" panose="020B0604020202020204" pitchFamily="34" charset="0"/>
              <a:buNone/>
              <a:defRPr/>
            </a:pPr>
            <a:r>
              <a:rPr lang="en-CA" altLang="en-US" b="1" dirty="0"/>
              <a:t>Pays-Bas</a:t>
            </a:r>
          </a:p>
          <a:p>
            <a:pPr>
              <a:defRPr/>
            </a:pPr>
            <a:r>
              <a:rPr lang="en-CA" altLang="en-US" dirty="0"/>
              <a:t>Premiers cas signalés fin septembre 2023</a:t>
            </a:r>
          </a:p>
          <a:p>
            <a:pPr>
              <a:defRPr/>
            </a:pPr>
            <a:r>
              <a:rPr lang="en-CA" altLang="en-US" dirty="0"/>
              <a:t>Sérotype 3 </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positifs - 5355</a:t>
            </a:r>
          </a:p>
          <a:p>
            <a:pPr lvl="1">
              <a:defRPr/>
            </a:pPr>
            <a:r>
              <a:rPr lang="en-CA" altLang="en-US" dirty="0"/>
              <a:t>Cliniquement positif - 1563 (pas de PCR)</a:t>
            </a:r>
          </a:p>
          <a:p>
            <a:pPr>
              <a:defRPr/>
            </a:pPr>
            <a:r>
              <a:rPr lang="en-CA" altLang="en-US" dirty="0"/>
              <a:t>Cas chez les bovins et les ovins</a:t>
            </a:r>
          </a:p>
          <a:p>
            <a:pPr>
              <a:defRPr/>
            </a:pPr>
            <a:r>
              <a:rPr lang="en-CA" altLang="en-US" dirty="0"/>
              <a:t>Cas rare : Une </a:t>
            </a:r>
            <a:r>
              <a:rPr lang="en-CA" altLang="en-US" dirty="0">
                <a:hlinkClick r:id="rId4"/>
              </a:rPr>
              <a:t>chienne </a:t>
            </a:r>
            <a:r>
              <a:rPr lang="en-CA" altLang="en-US" dirty="0"/>
              <a:t>enceinte de 3,5 ans a également été testée positive.</a:t>
            </a:r>
          </a:p>
          <a:p>
            <a:pPr lvl="1">
              <a:defRPr/>
            </a:pPr>
            <a:r>
              <a:rPr lang="en-CA" altLang="en-US" dirty="0"/>
              <a:t>Vivait dans une ferme laitière avec des bovins et des ovins.</a:t>
            </a:r>
          </a:p>
          <a:p>
            <a:pPr>
              <a:defRPr/>
            </a:pPr>
            <a:r>
              <a:rPr lang="en-CA" altLang="en-US" dirty="0"/>
              <a:t>L'origine de l'introduction reste incertaine</a:t>
            </a:r>
          </a:p>
          <a:p>
            <a:pPr lvl="1">
              <a:defRPr/>
            </a:pPr>
            <a:endParaRPr lang="en-CA" altLang="en-US" dirty="0"/>
          </a:p>
        </p:txBody>
      </p:sp>
      <p:pic>
        <p:nvPicPr>
          <p:cNvPr id="16388" name="Picture 1">
            <a:extLst>
              <a:ext uri="{FF2B5EF4-FFF2-40B4-BE49-F238E27FC236}">
                <a16:creationId xmlns:a16="http://schemas.microsoft.com/office/drawing/2014/main" id="{8D90CC1D-BB87-23FB-2268-F103C4BD54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1368" y="965200"/>
            <a:ext cx="4700632" cy="589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06DC2C-F382-3699-E526-21B907E0F625}"/>
              </a:ext>
            </a:extLst>
          </p:cNvPr>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6" name="Content Placeholder 9">
            <a:extLst>
              <a:ext uri="{FF2B5EF4-FFF2-40B4-BE49-F238E27FC236}">
                <a16:creationId xmlns:a16="http://schemas.microsoft.com/office/drawing/2014/main" id="{0C21E3C6-94D8-E809-66A0-FE6B00AF4536}"/>
              </a:ext>
            </a:extLst>
          </p:cNvPr>
          <p:cNvSpPr>
            <a:spLocks noGrp="1"/>
          </p:cNvSpPr>
          <p:nvPr>
            <p:ph sz="half" idx="1"/>
          </p:nvPr>
        </p:nvSpPr>
        <p:spPr>
          <a:xfrm>
            <a:off x="487363" y="1081088"/>
            <a:ext cx="11628437" cy="5186362"/>
          </a:xfrm>
        </p:spPr>
        <p:txBody>
          <a:bodyPr/>
          <a:lstStyle/>
          <a:p>
            <a:pPr marL="0" indent="0">
              <a:buFont typeface="Arial" panose="020B0604020202020204" pitchFamily="34" charset="0"/>
              <a:buNone/>
              <a:defRPr/>
            </a:pPr>
            <a:r>
              <a:rPr lang="en-CA" altLang="en-US" b="1" dirty="0"/>
              <a:t>ROYAUME-UNI</a:t>
            </a:r>
            <a:endParaRPr lang="en-CA" altLang="en-US" dirty="0"/>
          </a:p>
          <a:p>
            <a:pPr>
              <a:defRPr/>
            </a:pPr>
            <a:r>
              <a:rPr lang="en-CA" altLang="en-US" dirty="0"/>
              <a:t>Début novembre, 1</a:t>
            </a:r>
            <a:r>
              <a:rPr lang="en-CA" altLang="en-US" baseline="30000" dirty="0"/>
              <a:t>er</a:t>
            </a:r>
            <a:r>
              <a:rPr lang="en-CA" altLang="en-US" dirty="0"/>
              <a:t> cas de sérotype 3 du virus de la fièvre catarrhale du mouton chez des bovins dans le </a:t>
            </a:r>
            <a:r>
              <a:rPr lang="en-CA" altLang="en-US" dirty="0">
                <a:hlinkClick r:id="rId3"/>
              </a:rPr>
              <a:t>Kent</a:t>
            </a:r>
            <a:endParaRPr lang="en-CA" altLang="en-US" dirty="0"/>
          </a:p>
          <a:p>
            <a:pPr>
              <a:defRPr/>
            </a:pPr>
            <a:r>
              <a:rPr lang="en-CA" altLang="en-US" dirty="0"/>
              <a:t>D'autres cas ont ensuite continué à être signalés</a:t>
            </a:r>
          </a:p>
          <a:p>
            <a:pPr>
              <a:defRPr/>
            </a:pPr>
            <a:r>
              <a:rPr lang="en-US" altLang="en-US" dirty="0"/>
              <a:t>Au 1er mars, </a:t>
            </a:r>
            <a:r>
              <a:rPr lang="en-CA" dirty="0"/>
              <a:t>123 cas de BTV ont été confirmés en </a:t>
            </a:r>
            <a:r>
              <a:rPr lang="en-CA" dirty="0">
                <a:hlinkClick r:id="rId4"/>
              </a:rPr>
              <a:t>Angleterre </a:t>
            </a:r>
            <a:r>
              <a:rPr lang="en-CA" dirty="0"/>
              <a:t>sur 73 sites dans 4 comtés.</a:t>
            </a:r>
          </a:p>
          <a:p>
            <a:pPr lvl="1">
              <a:defRPr/>
            </a:pPr>
            <a:r>
              <a:rPr lang="en-CA" dirty="0"/>
              <a:t>116 cas chez les bovins, 7 cas chez les ovins </a:t>
            </a:r>
          </a:p>
          <a:p>
            <a:pPr lvl="1">
              <a:defRPr/>
            </a:pPr>
            <a:r>
              <a:rPr lang="en-CA" dirty="0"/>
              <a:t>Le sérotype 3 du virus de la fièvre catarrhale ovine a été détecté dans le Kent, le Suffolk, le Norfolk et la région de l'Oregon.</a:t>
            </a:r>
          </a:p>
          <a:p>
            <a:pPr>
              <a:defRPr/>
            </a:pPr>
            <a:r>
              <a:rPr lang="en-CA" dirty="0"/>
              <a:t>Il n'y a toujours pas de preuve que le BTV circule actuellement chez les moucherons en Grande-Bretagne, période saisonnière à faible vecteur.</a:t>
            </a:r>
          </a:p>
          <a:p>
            <a:pPr>
              <a:defRPr/>
            </a:pPr>
            <a:r>
              <a:rPr lang="en-CA" altLang="en-US" dirty="0"/>
              <a:t>Le 19 février, des zones de contrôle temporaires </a:t>
            </a:r>
            <a:r>
              <a:rPr lang="en-CA" dirty="0"/>
              <a:t>ont été levées </a:t>
            </a:r>
            <a:r>
              <a:rPr lang="en-CA" altLang="en-US" dirty="0"/>
              <a:t>dans le </a:t>
            </a:r>
            <a:r>
              <a:rPr lang="en-CA" dirty="0"/>
              <a:t>Kent, le Norfolk et certaines parties du Suffolk.</a:t>
            </a:r>
          </a:p>
          <a:p>
            <a:pPr>
              <a:defRPr/>
            </a:pPr>
            <a:endParaRPr lang="en-CA" altLang="en-US" dirty="0"/>
          </a:p>
        </p:txBody>
      </p:sp>
      <p:sp>
        <p:nvSpPr>
          <p:cNvPr id="18436" name="Rectangle 2">
            <a:extLst>
              <a:ext uri="{FF2B5EF4-FFF2-40B4-BE49-F238E27FC236}">
                <a16:creationId xmlns:a16="http://schemas.microsoft.com/office/drawing/2014/main" id="{F78FFEAA-DAFD-6AB9-C80D-234D543B385C}"/>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B94198-1F22-F20F-0502-960690841A61}"/>
              </a:ext>
            </a:extLst>
          </p:cNvPr>
          <p:cNvSpPr>
            <a:spLocks noGrp="1"/>
          </p:cNvSpPr>
          <p:nvPr>
            <p:ph type="title"/>
          </p:nvPr>
        </p:nvSpPr>
        <p:spPr>
          <a:xfrm>
            <a:off x="487363" y="0"/>
            <a:ext cx="10515600" cy="1325563"/>
          </a:xfrm>
        </p:spPr>
        <p:txBody>
          <a:bodyPr/>
          <a:lstStyle/>
          <a:p>
            <a:pPr>
              <a:defRPr/>
            </a:pPr>
            <a:r>
              <a:rPr lang="en-US" sz="3200" dirty="0"/>
              <a:t>Virus de la fièvre catarrhale du mouton (BTV-3) en Europe</a:t>
            </a:r>
            <a:endParaRPr lang="en-CA" sz="3200" dirty="0"/>
          </a:p>
        </p:txBody>
      </p:sp>
      <p:sp>
        <p:nvSpPr>
          <p:cNvPr id="18435" name="Content Placeholder 9">
            <a:extLst>
              <a:ext uri="{FF2B5EF4-FFF2-40B4-BE49-F238E27FC236}">
                <a16:creationId xmlns:a16="http://schemas.microsoft.com/office/drawing/2014/main" id="{0453ED83-033D-4CB1-2AB9-49ACB7F6A075}"/>
              </a:ext>
            </a:extLst>
          </p:cNvPr>
          <p:cNvSpPr>
            <a:spLocks noGrp="1"/>
          </p:cNvSpPr>
          <p:nvPr>
            <p:ph sz="half" idx="1"/>
          </p:nvPr>
        </p:nvSpPr>
        <p:spPr>
          <a:xfrm>
            <a:off x="596900" y="995363"/>
            <a:ext cx="12433300" cy="5205412"/>
          </a:xfrm>
        </p:spPr>
        <p:txBody>
          <a:bodyPr/>
          <a:lstStyle/>
          <a:p>
            <a:pPr marL="0" indent="0">
              <a:buFont typeface="Arial" panose="020B0604020202020204" pitchFamily="34" charset="0"/>
              <a:buNone/>
              <a:defRPr/>
            </a:pPr>
            <a:r>
              <a:rPr lang="en-CA" altLang="en-US" b="1" dirty="0">
                <a:hlinkClick r:id="rId3"/>
              </a:rPr>
              <a:t>Belgique</a:t>
            </a:r>
            <a:endParaRPr lang="en-CA" altLang="en-US" dirty="0"/>
          </a:p>
          <a:p>
            <a:pPr>
              <a:defRPr/>
            </a:pPr>
            <a:r>
              <a:rPr lang="en-CA" altLang="en-US" dirty="0"/>
              <a:t>Fin septembre, 1</a:t>
            </a:r>
            <a:r>
              <a:rPr lang="en-CA" altLang="en-US" baseline="30000" dirty="0"/>
              <a:t>er</a:t>
            </a:r>
            <a:r>
              <a:rPr lang="en-CA" altLang="en-US" dirty="0"/>
              <a:t> cas de BTV sérotype 3 chez des moutons à </a:t>
            </a:r>
            <a:r>
              <a:rPr lang="en-CA" altLang="en-US" dirty="0" err="1">
                <a:hlinkClick r:id="rId3"/>
              </a:rPr>
              <a:t>Merksplas</a:t>
            </a:r>
            <a:endParaRPr lang="en-CA" altLang="en-US" dirty="0"/>
          </a:p>
          <a:p>
            <a:pPr>
              <a:defRPr/>
            </a:pPr>
            <a:r>
              <a:rPr lang="en-CA" altLang="en-US" dirty="0"/>
              <a:t>Près de la frontière avec les Pays-Bas</a:t>
            </a:r>
          </a:p>
          <a:p>
            <a:pPr>
              <a:defRPr/>
            </a:pPr>
            <a:r>
              <a:rPr lang="en-CA" altLang="en-US" dirty="0"/>
              <a:t>Aucun cas supplémentaire n'a été signalé au WOAH, mais un total de 7 sur le </a:t>
            </a:r>
            <a:r>
              <a:rPr lang="en-CA" altLang="en-US" dirty="0">
                <a:hlinkClick r:id="rId4"/>
              </a:rPr>
              <a:t>tableau de bord.</a:t>
            </a:r>
            <a:endParaRPr lang="en-CA" altLang="en-US" b="1" dirty="0"/>
          </a:p>
          <a:p>
            <a:pPr marL="0" indent="0">
              <a:buFont typeface="Arial" panose="020B0604020202020204" pitchFamily="34" charset="0"/>
              <a:buNone/>
              <a:defRPr/>
            </a:pPr>
            <a:r>
              <a:rPr lang="en-CA" altLang="en-US" b="1" dirty="0">
                <a:hlinkClick r:id="rId5"/>
              </a:rPr>
              <a:t>Allemagne</a:t>
            </a:r>
            <a:endParaRPr lang="en-CA" altLang="en-US" b="1" dirty="0"/>
          </a:p>
          <a:p>
            <a:pPr>
              <a:defRPr/>
            </a:pPr>
            <a:r>
              <a:rPr lang="en-CA" altLang="en-US" dirty="0"/>
              <a:t>Début octobre, 1</a:t>
            </a:r>
            <a:r>
              <a:rPr lang="en-CA" altLang="en-US" baseline="30000" dirty="0"/>
              <a:t>er</a:t>
            </a:r>
            <a:r>
              <a:rPr lang="en-CA" altLang="en-US" dirty="0"/>
              <a:t> cas de BTV sérotype 3 à </a:t>
            </a:r>
            <a:r>
              <a:rPr lang="en-CA" altLang="en-US" dirty="0">
                <a:hlinkClick r:id="rId6"/>
              </a:rPr>
              <a:t>Clèves</a:t>
            </a:r>
            <a:endParaRPr lang="en-CA" altLang="en-US" dirty="0"/>
          </a:p>
          <a:p>
            <a:pPr>
              <a:defRPr/>
            </a:pPr>
            <a:r>
              <a:rPr lang="en-CA" altLang="en-US" dirty="0"/>
              <a:t>Près de la frontière avec les Pays-Bas</a:t>
            </a:r>
          </a:p>
          <a:p>
            <a:pPr>
              <a:defRPr/>
            </a:pPr>
            <a:r>
              <a:rPr lang="en-CA" altLang="en-US" dirty="0"/>
              <a:t>Cas chez les bovins et les ovins</a:t>
            </a:r>
          </a:p>
          <a:p>
            <a:pPr>
              <a:defRPr/>
            </a:pPr>
            <a:r>
              <a:rPr lang="en-CA" altLang="en-US" dirty="0"/>
              <a:t>Jusqu'au 29 Février, 28 </a:t>
            </a:r>
            <a:r>
              <a:rPr lang="en-CA" altLang="en-US" dirty="0" err="1"/>
              <a:t>cas</a:t>
            </a:r>
            <a:r>
              <a:rPr lang="en-CA" altLang="en-US" dirty="0"/>
              <a:t> ont été signalés.</a:t>
            </a:r>
          </a:p>
          <a:p>
            <a:pPr>
              <a:defRPr/>
            </a:pPr>
            <a:r>
              <a:rPr lang="en-CA" altLang="en-US" dirty="0"/>
              <a:t>L'expansion vers l'ouest</a:t>
            </a:r>
          </a:p>
        </p:txBody>
      </p:sp>
      <p:sp>
        <p:nvSpPr>
          <p:cNvPr id="20484" name="Rectangle 2">
            <a:extLst>
              <a:ext uri="{FF2B5EF4-FFF2-40B4-BE49-F238E27FC236}">
                <a16:creationId xmlns:a16="http://schemas.microsoft.com/office/drawing/2014/main" id="{BB32108A-FA4F-8F8A-0E90-9117147ED4E4}"/>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0485" name="TextBox 7">
            <a:extLst>
              <a:ext uri="{FF2B5EF4-FFF2-40B4-BE49-F238E27FC236}">
                <a16:creationId xmlns:a16="http://schemas.microsoft.com/office/drawing/2014/main" id="{922203C7-7A0B-A3C5-A4D3-107FCB1AD9F2}"/>
              </a:ext>
            </a:extLst>
          </p:cNvPr>
          <p:cNvSpPr txBox="1">
            <a:spLocks noChangeArrowheads="1"/>
          </p:cNvSpPr>
          <p:nvPr/>
        </p:nvSpPr>
        <p:spPr bwMode="auto">
          <a:xfrm>
            <a:off x="6456363" y="653097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TVB : avril 2015 - mars 2024</a:t>
            </a:r>
            <a:endParaRPr lang="en-CA" altLang="en-US" sz="1400"/>
          </a:p>
        </p:txBody>
      </p:sp>
      <p:pic>
        <p:nvPicPr>
          <p:cNvPr id="20486" name="Picture 2">
            <a:extLst>
              <a:ext uri="{FF2B5EF4-FFF2-40B4-BE49-F238E27FC236}">
                <a16:creationId xmlns:a16="http://schemas.microsoft.com/office/drawing/2014/main" id="{24B08EE1-7B81-95A9-6E6B-EBD301FB0A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3330" y="3848100"/>
            <a:ext cx="4138670" cy="25967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F273E-8E23-CDFA-0A8B-F29103B0EFC3}"/>
              </a:ext>
            </a:extLst>
          </p:cNvPr>
          <p:cNvSpPr>
            <a:spLocks noGrp="1"/>
          </p:cNvSpPr>
          <p:nvPr>
            <p:ph type="title"/>
          </p:nvPr>
        </p:nvSpPr>
        <p:spPr>
          <a:xfrm>
            <a:off x="279400" y="161925"/>
            <a:ext cx="10515600" cy="1325563"/>
          </a:xfrm>
        </p:spPr>
        <p:txBody>
          <a:bodyPr/>
          <a:lstStyle/>
          <a:p>
            <a:pPr>
              <a:defRPr/>
            </a:pPr>
            <a:r>
              <a:rPr lang="en-US" sz="3200" dirty="0"/>
              <a:t>Fièvre catarrhale ovine - Résultats scientifiques</a:t>
            </a:r>
            <a:endParaRPr lang="en-CA" sz="3200" dirty="0"/>
          </a:p>
        </p:txBody>
      </p:sp>
      <p:sp>
        <p:nvSpPr>
          <p:cNvPr id="30723" name="Text Placeholder 2">
            <a:extLst>
              <a:ext uri="{FF2B5EF4-FFF2-40B4-BE49-F238E27FC236}">
                <a16:creationId xmlns:a16="http://schemas.microsoft.com/office/drawing/2014/main" id="{3784CCF4-BB11-FA6C-1420-91D760AE8669}"/>
              </a:ext>
            </a:extLst>
          </p:cNvPr>
          <p:cNvSpPr>
            <a:spLocks noGrp="1"/>
          </p:cNvSpPr>
          <p:nvPr>
            <p:ph type="body" sz="quarter" idx="13"/>
          </p:nvPr>
        </p:nvSpPr>
        <p:spPr>
          <a:xfrm>
            <a:off x="431800" y="1235075"/>
            <a:ext cx="11760200" cy="5486400"/>
          </a:xfrm>
        </p:spPr>
        <p:txBody>
          <a:bodyPr/>
          <a:lstStyle/>
          <a:p>
            <a:pPr marL="0" indent="0">
              <a:buFont typeface="Arial" panose="020B0604020202020204" pitchFamily="34" charset="0"/>
              <a:buNone/>
              <a:defRPr/>
            </a:pPr>
            <a:r>
              <a:rPr lang="en-US" altLang="en-US" sz="2200" dirty="0">
                <a:hlinkClick r:id="rId3"/>
              </a:rPr>
              <a:t>Une nouvelle souche de sérotype 2 du virus de la fièvre catarrhale du mouton isolée chez un cerf de Virginie (</a:t>
            </a:r>
            <a:r>
              <a:rPr lang="en-US" altLang="en-US" sz="2200" dirty="0" err="1">
                <a:hlinkClick r:id="rId3"/>
              </a:rPr>
              <a:t>Odocoileus virginianus) </a:t>
            </a:r>
            <a:r>
              <a:rPr lang="en-US" altLang="en-US" sz="2200" dirty="0">
                <a:hlinkClick r:id="rId3"/>
              </a:rPr>
              <a:t>élevé en Floride provient d'un </a:t>
            </a:r>
            <a:r>
              <a:rPr lang="en-US" altLang="en-US" sz="2200" dirty="0" err="1">
                <a:hlinkClick r:id="rId3"/>
              </a:rPr>
              <a:t>réassortiment </a:t>
            </a:r>
            <a:r>
              <a:rPr lang="en-US" altLang="en-US" sz="2200" dirty="0">
                <a:hlinkClick r:id="rId3"/>
              </a:rPr>
              <a:t>de segments de gènes dérivés de sérotypes co-circulant dans le sud-est des États-Unis.</a:t>
            </a:r>
            <a:endParaRPr lang="en-US" altLang="en-US" sz="2200" dirty="0"/>
          </a:p>
          <a:p>
            <a:pPr>
              <a:defRPr/>
            </a:pPr>
            <a:r>
              <a:rPr lang="en-CA" sz="2200" dirty="0"/>
              <a:t>Cette souche de BTV-2 provient probablement de l'acquisition de segments de génome provenant de souches de BTV circulant conjointement en Floride et en Louisiane</a:t>
            </a:r>
          </a:p>
          <a:p>
            <a:pPr>
              <a:defRPr/>
            </a:pPr>
            <a:r>
              <a:rPr lang="en-CA" sz="2200" dirty="0"/>
              <a:t>Des souches génétiquement non caractérisées du virus de la fièvre catarrhale ovine pourraient circuler dans le sud-est des États-Unis</a:t>
            </a:r>
          </a:p>
          <a:p>
            <a:pPr marL="0" indent="0">
              <a:buFont typeface="Arial" panose="020B0604020202020204" pitchFamily="34" charset="0"/>
              <a:buNone/>
              <a:defRPr/>
            </a:pPr>
            <a:r>
              <a:rPr lang="en-CA" sz="2200" dirty="0">
                <a:hlinkClick r:id="rId4"/>
              </a:rPr>
              <a:t>Récupération de séquences du sérotype 6 du virus de la fièvre catarrhale du mouton </a:t>
            </a:r>
            <a:r>
              <a:rPr lang="en-CA" sz="2200" dirty="0" err="1">
                <a:hlinkClick r:id="rId4"/>
              </a:rPr>
              <a:t>multiréassortant </a:t>
            </a:r>
            <a:r>
              <a:rPr lang="en-CA" sz="2200" dirty="0">
                <a:hlinkClick r:id="rId4"/>
              </a:rPr>
              <a:t>chez un cerf mulet (</a:t>
            </a:r>
            <a:r>
              <a:rPr lang="en-CA" sz="2200" dirty="0" err="1">
                <a:hlinkClick r:id="rId4"/>
              </a:rPr>
              <a:t>Odocoileus hemionus) </a:t>
            </a:r>
            <a:r>
              <a:rPr lang="en-CA" sz="2200" dirty="0">
                <a:hlinkClick r:id="rId4"/>
              </a:rPr>
              <a:t>et un mouton de Dorset (</a:t>
            </a:r>
            <a:r>
              <a:rPr lang="en-CA" sz="2200" dirty="0" err="1">
                <a:hlinkClick r:id="rId4"/>
              </a:rPr>
              <a:t>Ovis aries) </a:t>
            </a:r>
            <a:r>
              <a:rPr lang="en-CA" sz="2200" dirty="0">
                <a:hlinkClick r:id="rId4"/>
              </a:rPr>
              <a:t>au Colorado</a:t>
            </a:r>
            <a:endParaRPr lang="en-CA" sz="2200" dirty="0"/>
          </a:p>
          <a:p>
            <a:pPr>
              <a:defRPr/>
            </a:pPr>
            <a:r>
              <a:rPr lang="en-CA" sz="2200" dirty="0"/>
              <a:t>Découverte de deux </a:t>
            </a:r>
            <a:r>
              <a:rPr lang="en-CA" sz="2200" dirty="0" err="1"/>
              <a:t>réassortiments</a:t>
            </a:r>
            <a:r>
              <a:rPr lang="en-CA" sz="2200" dirty="0"/>
              <a:t> du virus de la fièvre catarrhale du mouton de sérotype 6 (BTV-6) récupérés sur un mouton domestique et un cerf mulet en liberté dans le nord du Colorado</a:t>
            </a:r>
          </a:p>
          <a:p>
            <a:pPr>
              <a:defRPr/>
            </a:pPr>
            <a:r>
              <a:rPr lang="en-CA" sz="2200" dirty="0"/>
              <a:t>Le séquençage du génome entier des isolats du BTV-6 dans l'ouest des États-Unis n'a pas été entrepris</a:t>
            </a:r>
          </a:p>
          <a:p>
            <a:pPr>
              <a:defRPr/>
            </a:pPr>
            <a:r>
              <a:rPr lang="en-CA" sz="2200" dirty="0"/>
              <a:t>Les résultats reflètent le mouvement de sérotypes géographiquement distincts du BTV dans d'importantes zones agricoles des États-Unis et démontrent un </a:t>
            </a:r>
            <a:r>
              <a:rPr lang="en-CA" sz="2200" dirty="0" err="1"/>
              <a:t>réassortiment </a:t>
            </a:r>
            <a:r>
              <a:rPr lang="en-CA" sz="2200" dirty="0"/>
              <a:t>avec des sérotypes circulant à l'échelle régionale.</a:t>
            </a:r>
          </a:p>
        </p:txBody>
      </p:sp>
      <p:sp>
        <p:nvSpPr>
          <p:cNvPr id="4" name="Slide Number Placeholder 3">
            <a:extLst>
              <a:ext uri="{FF2B5EF4-FFF2-40B4-BE49-F238E27FC236}">
                <a16:creationId xmlns:a16="http://schemas.microsoft.com/office/drawing/2014/main" id="{B5B615B3-B682-FD38-1E6C-EAC88500EC9C}"/>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1004EFE-3C54-4A81-BC4A-9871A8025CFE}" type="slidenum">
              <a:rPr lang="en-US" altLang="en-US">
                <a:solidFill>
                  <a:srgbClr val="898989"/>
                </a:solidFill>
              </a:rPr>
              <a:t>5</a:t>
            </a:fld>
            <a:endParaRPr lang="en-US" altLang="en-US">
              <a:solidFill>
                <a:srgbClr val="898989"/>
              </a:solidFill>
            </a:endParaRPr>
          </a:p>
        </p:txBody>
      </p:sp>
      <p:sp>
        <p:nvSpPr>
          <p:cNvPr id="22533" name="Rectangle 2">
            <a:extLst>
              <a:ext uri="{FF2B5EF4-FFF2-40B4-BE49-F238E27FC236}">
                <a16:creationId xmlns:a16="http://schemas.microsoft.com/office/drawing/2014/main" id="{71628393-D9F3-01BC-E0CB-2F1BB58E6E58}"/>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50C612-03C3-D3E7-4C88-8D8CB7E6B46E}"/>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29913FC-C015-460A-8C11-7E9653FCDF6D}" type="slidenum">
              <a:rPr lang="en-US" altLang="en-US">
                <a:solidFill>
                  <a:srgbClr val="898989"/>
                </a:solidFill>
              </a:rPr>
              <a:t>6</a:t>
            </a:fld>
            <a:endParaRPr lang="en-US" altLang="en-US">
              <a:solidFill>
                <a:srgbClr val="898989"/>
              </a:solidFill>
            </a:endParaRPr>
          </a:p>
        </p:txBody>
      </p:sp>
      <p:sp>
        <p:nvSpPr>
          <p:cNvPr id="24579" name="Rectangle 2">
            <a:extLst>
              <a:ext uri="{FF2B5EF4-FFF2-40B4-BE49-F238E27FC236}">
                <a16:creationId xmlns:a16="http://schemas.microsoft.com/office/drawing/2014/main" id="{30D12EEE-D7EE-770D-5FD5-AB1B45A28599}"/>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0" name="Rectangle 4">
            <a:extLst>
              <a:ext uri="{FF2B5EF4-FFF2-40B4-BE49-F238E27FC236}">
                <a16:creationId xmlns:a16="http://schemas.microsoft.com/office/drawing/2014/main" id="{7DD86D2F-EBE3-622A-C585-8222D3DE1CA7}"/>
              </a:ext>
            </a:extLst>
          </p:cNvPr>
          <p:cNvSpPr>
            <a:spLocks noChangeArrowheads="1"/>
          </p:cNvSpPr>
          <p:nvPr/>
        </p:nvSpPr>
        <p:spPr bwMode="auto">
          <a:xfrm>
            <a:off x="288925" y="1458913"/>
            <a:ext cx="71945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sz="2400" dirty="0"/>
              <a:t>Alphavirus de la </a:t>
            </a:r>
            <a:r>
              <a:rPr lang="en-US" altLang="en-US" sz="2400" dirty="0" err="1"/>
              <a:t>famille</a:t>
            </a:r>
            <a:r>
              <a:rPr lang="en-US" altLang="en-US" sz="2400" dirty="0"/>
              <a:t> des </a:t>
            </a:r>
            <a:r>
              <a:rPr lang="en-US" altLang="en-US" sz="2400" dirty="0" err="1"/>
              <a:t>Togaviridae</a:t>
            </a:r>
            <a:r>
              <a:rPr lang="en-US" altLang="en-US" sz="2400" dirty="0"/>
              <a:t> (EEE, VEE)</a:t>
            </a:r>
          </a:p>
          <a:p>
            <a:pPr>
              <a:lnSpc>
                <a:spcPct val="100000"/>
              </a:lnSpc>
              <a:spcBef>
                <a:spcPct val="0"/>
              </a:spcBef>
            </a:pPr>
            <a:r>
              <a:rPr lang="en-US" altLang="en-US" sz="2400" dirty="0" err="1"/>
              <a:t>Vecteur</a:t>
            </a:r>
            <a:r>
              <a:rPr lang="en-US" altLang="en-US" sz="2400" dirty="0"/>
              <a:t> </a:t>
            </a:r>
            <a:r>
              <a:rPr lang="en-US" altLang="en-US" sz="2400" dirty="0" err="1"/>
              <a:t>primaire</a:t>
            </a:r>
            <a:r>
              <a:rPr lang="en-US" altLang="en-US" sz="2400" dirty="0"/>
              <a:t> - </a:t>
            </a:r>
            <a:r>
              <a:rPr lang="en-US" altLang="en-US" sz="2400" i="1" dirty="0"/>
              <a:t>culex </a:t>
            </a:r>
            <a:r>
              <a:rPr lang="en-US" altLang="en-US" sz="2400" i="1" dirty="0" err="1"/>
              <a:t>tarsalis</a:t>
            </a:r>
            <a:endParaRPr lang="en-US" altLang="en-US" sz="2400" i="1" dirty="0"/>
          </a:p>
          <a:p>
            <a:pPr lvl="1">
              <a:lnSpc>
                <a:spcPct val="100000"/>
              </a:lnSpc>
              <a:spcBef>
                <a:spcPct val="0"/>
              </a:spcBef>
            </a:pPr>
            <a:r>
              <a:rPr lang="en-CA" altLang="en-US" dirty="0"/>
              <a:t>Des </a:t>
            </a:r>
            <a:r>
              <a:rPr lang="en-CA" altLang="en-US" dirty="0" err="1"/>
              <a:t>espèces</a:t>
            </a:r>
            <a:r>
              <a:rPr lang="en-CA" altLang="en-US" dirty="0"/>
              <a:t> </a:t>
            </a:r>
            <a:r>
              <a:rPr lang="en-CA" altLang="en-US" dirty="0" err="1"/>
              <a:t>d'</a:t>
            </a:r>
            <a:r>
              <a:rPr lang="en-CA" altLang="en-US" i="1" dirty="0" err="1"/>
              <a:t>Aedes</a:t>
            </a:r>
            <a:r>
              <a:rPr lang="en-CA" altLang="en-US" i="1" dirty="0"/>
              <a:t> </a:t>
            </a:r>
            <a:r>
              <a:rPr lang="en-CA" altLang="en-US" dirty="0"/>
              <a:t>(</a:t>
            </a:r>
            <a:r>
              <a:rPr lang="en-CA" altLang="en-US" i="1" dirty="0" err="1"/>
              <a:t>melanimon</a:t>
            </a:r>
            <a:r>
              <a:rPr lang="en-CA" altLang="en-US" i="1" dirty="0"/>
              <a:t>, dorsalis </a:t>
            </a:r>
            <a:r>
              <a:rPr lang="en-CA" altLang="en-US" dirty="0"/>
              <a:t>et </a:t>
            </a:r>
            <a:r>
              <a:rPr lang="en-CA" altLang="en-US" i="1" dirty="0"/>
              <a:t>campestris) </a:t>
            </a:r>
            <a:r>
              <a:rPr lang="en-CA" altLang="en-US" i="1" dirty="0" err="1"/>
              <a:t>ont</a:t>
            </a:r>
            <a:r>
              <a:rPr lang="en-CA" altLang="en-US" i="1" dirty="0"/>
              <a:t> </a:t>
            </a:r>
            <a:r>
              <a:rPr lang="en-CA" altLang="en-US" dirty="0" err="1"/>
              <a:t>également</a:t>
            </a:r>
            <a:r>
              <a:rPr lang="en-CA" altLang="en-US" dirty="0"/>
              <a:t> </a:t>
            </a:r>
            <a:r>
              <a:rPr lang="en-CA" altLang="en-US" dirty="0" err="1"/>
              <a:t>été</a:t>
            </a:r>
            <a:r>
              <a:rPr lang="en-CA" altLang="en-US" dirty="0"/>
              <a:t> </a:t>
            </a:r>
            <a:r>
              <a:rPr lang="en-CA" altLang="en-US" dirty="0" err="1"/>
              <a:t>impliquées</a:t>
            </a:r>
            <a:r>
              <a:rPr lang="en-CA" altLang="en-US" dirty="0"/>
              <a:t>.</a:t>
            </a:r>
            <a:endParaRPr lang="en-CA" altLang="en-US" i="1" dirty="0"/>
          </a:p>
          <a:p>
            <a:pPr>
              <a:lnSpc>
                <a:spcPct val="100000"/>
              </a:lnSpc>
              <a:spcBef>
                <a:spcPct val="0"/>
              </a:spcBef>
            </a:pPr>
            <a:r>
              <a:rPr lang="en-CA" altLang="en-US" sz="2400" dirty="0" err="1"/>
              <a:t>Réservoir</a:t>
            </a:r>
            <a:r>
              <a:rPr lang="en-CA" altLang="en-US" sz="2400" dirty="0"/>
              <a:t> : </a:t>
            </a:r>
            <a:r>
              <a:rPr lang="en-CA" altLang="en-US" sz="2400" dirty="0" err="1"/>
              <a:t>Oiseaux</a:t>
            </a:r>
            <a:r>
              <a:rPr lang="en-CA" altLang="en-US" sz="2400" dirty="0"/>
              <a:t> - </a:t>
            </a:r>
            <a:r>
              <a:rPr lang="en-CA" altLang="en-US" sz="2400" dirty="0" err="1"/>
              <a:t>passereaux</a:t>
            </a:r>
            <a:endParaRPr lang="en-CA" altLang="en-US" sz="2400" dirty="0"/>
          </a:p>
          <a:p>
            <a:pPr lvl="1">
              <a:lnSpc>
                <a:spcPct val="100000"/>
              </a:lnSpc>
              <a:spcBef>
                <a:spcPct val="0"/>
              </a:spcBef>
            </a:pPr>
            <a:r>
              <a:rPr lang="en-CA" altLang="en-US" dirty="0"/>
              <a:t>Les rongeurs, les </a:t>
            </a:r>
            <a:r>
              <a:rPr lang="en-CA" altLang="en-US" dirty="0" err="1"/>
              <a:t>lapins</a:t>
            </a:r>
            <a:r>
              <a:rPr lang="en-CA" altLang="en-US" dirty="0"/>
              <a:t> et les </a:t>
            </a:r>
            <a:r>
              <a:rPr lang="en-CA" altLang="en-US" dirty="0" err="1"/>
              <a:t>chauves-souris</a:t>
            </a:r>
            <a:r>
              <a:rPr lang="en-CA" altLang="en-US" dirty="0"/>
              <a:t> </a:t>
            </a:r>
            <a:r>
              <a:rPr lang="en-CA" altLang="en-US" dirty="0" err="1"/>
              <a:t>peuvent</a:t>
            </a:r>
            <a:r>
              <a:rPr lang="en-CA" altLang="en-US" dirty="0"/>
              <a:t> </a:t>
            </a:r>
            <a:r>
              <a:rPr lang="en-CA" altLang="en-US" dirty="0" err="1"/>
              <a:t>jouer</a:t>
            </a:r>
            <a:r>
              <a:rPr lang="en-CA" altLang="en-US" dirty="0"/>
              <a:t> un </a:t>
            </a:r>
            <a:r>
              <a:rPr lang="en-CA" altLang="en-US" dirty="0" err="1"/>
              <a:t>rôle</a:t>
            </a:r>
            <a:r>
              <a:rPr lang="en-CA" altLang="en-US" dirty="0"/>
              <a:t> de </a:t>
            </a:r>
            <a:r>
              <a:rPr lang="en-CA" altLang="en-US" dirty="0" err="1"/>
              <a:t>réservoir</a:t>
            </a:r>
            <a:r>
              <a:rPr lang="en-CA" altLang="en-US" dirty="0"/>
              <a:t> du virus.</a:t>
            </a:r>
          </a:p>
          <a:p>
            <a:pPr>
              <a:lnSpc>
                <a:spcPct val="100000"/>
              </a:lnSpc>
              <a:spcBef>
                <a:spcPct val="0"/>
              </a:spcBef>
            </a:pPr>
            <a:r>
              <a:rPr lang="en-CA" altLang="en-US" sz="2400" dirty="0"/>
              <a:t>Les </a:t>
            </a:r>
            <a:r>
              <a:rPr lang="en-CA" altLang="en-US" sz="2400" dirty="0" err="1"/>
              <a:t>chevaux</a:t>
            </a:r>
            <a:r>
              <a:rPr lang="en-CA" altLang="en-US" sz="2400" dirty="0"/>
              <a:t> et les </a:t>
            </a:r>
            <a:r>
              <a:rPr lang="en-CA" altLang="en-US" sz="2400" dirty="0" err="1"/>
              <a:t>humains</a:t>
            </a:r>
            <a:r>
              <a:rPr lang="en-CA" altLang="en-US" sz="2400" dirty="0"/>
              <a:t> </a:t>
            </a:r>
            <a:r>
              <a:rPr lang="en-CA" altLang="en-US" sz="2400" dirty="0" err="1"/>
              <a:t>sont</a:t>
            </a:r>
            <a:r>
              <a:rPr lang="en-CA" altLang="en-US" sz="2400" dirty="0"/>
              <a:t> des </a:t>
            </a:r>
            <a:r>
              <a:rPr lang="en-CA" altLang="en-US" sz="2400" dirty="0" err="1"/>
              <a:t>hôtes</a:t>
            </a:r>
            <a:r>
              <a:rPr lang="en-CA" altLang="en-US" sz="2400" dirty="0"/>
              <a:t> sans avenir et ne </a:t>
            </a:r>
            <a:r>
              <a:rPr lang="en-CA" altLang="en-US" sz="2400" dirty="0" err="1"/>
              <a:t>sont</a:t>
            </a:r>
            <a:r>
              <a:rPr lang="en-CA" altLang="en-US" sz="2400" dirty="0"/>
              <a:t> pas </a:t>
            </a:r>
            <a:r>
              <a:rPr lang="en-CA" altLang="en-US" sz="2400" dirty="0" err="1"/>
              <a:t>contagieux</a:t>
            </a:r>
            <a:r>
              <a:rPr lang="en-CA" altLang="en-US" sz="2400" dirty="0"/>
              <a:t>.</a:t>
            </a:r>
          </a:p>
          <a:p>
            <a:pPr>
              <a:lnSpc>
                <a:spcPct val="100000"/>
              </a:lnSpc>
              <a:spcBef>
                <a:spcPct val="0"/>
              </a:spcBef>
            </a:pPr>
            <a:r>
              <a:rPr lang="en-CA" altLang="en-US" sz="2400" dirty="0"/>
              <a:t>Le virus WEE a </a:t>
            </a:r>
            <a:r>
              <a:rPr lang="en-CA" altLang="en-US" sz="2400" dirty="0" err="1"/>
              <a:t>été</a:t>
            </a:r>
            <a:r>
              <a:rPr lang="en-CA" altLang="en-US" sz="2400" dirty="0"/>
              <a:t> </a:t>
            </a:r>
            <a:r>
              <a:rPr lang="en-CA" altLang="en-US" sz="2400" dirty="0" err="1"/>
              <a:t>identifié</a:t>
            </a:r>
            <a:r>
              <a:rPr lang="en-CA" altLang="en-US" sz="2400" dirty="0"/>
              <a:t> chez des opossums (États-Unis) et chez des </a:t>
            </a:r>
            <a:r>
              <a:rPr lang="en-CA" altLang="en-US" sz="2400" dirty="0" err="1"/>
              <a:t>couleuvres</a:t>
            </a:r>
            <a:r>
              <a:rPr lang="en-CA" altLang="en-US" sz="2400" dirty="0"/>
              <a:t> et des grenouilles </a:t>
            </a:r>
            <a:r>
              <a:rPr lang="en-CA" altLang="en-US" sz="2400" dirty="0" err="1"/>
              <a:t>léopard</a:t>
            </a:r>
            <a:r>
              <a:rPr lang="en-CA" altLang="en-US" sz="2400" dirty="0"/>
              <a:t> (Saskatchewan).</a:t>
            </a:r>
            <a:endParaRPr lang="en-US" altLang="en-US" sz="2400" i="1" dirty="0"/>
          </a:p>
        </p:txBody>
      </p:sp>
      <p:sp>
        <p:nvSpPr>
          <p:cNvPr id="24581" name="Title 1">
            <a:extLst>
              <a:ext uri="{FF2B5EF4-FFF2-40B4-BE49-F238E27FC236}">
                <a16:creationId xmlns:a16="http://schemas.microsoft.com/office/drawing/2014/main" id="{69232E37-7EAE-6017-5677-F9873F61ED98}"/>
              </a:ext>
            </a:extLst>
          </p:cNvPr>
          <p:cNvSpPr txBox="1">
            <a:spLocks/>
          </p:cNvSpPr>
          <p:nvPr/>
        </p:nvSpPr>
        <p:spPr bwMode="auto">
          <a:xfrm>
            <a:off x="288925" y="215900"/>
            <a:ext cx="77565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3200" b="1"/>
              <a:t>L'encéphalite équine occidentale en Amérique du Sud</a:t>
            </a:r>
          </a:p>
        </p:txBody>
      </p:sp>
      <p:pic>
        <p:nvPicPr>
          <p:cNvPr id="24582" name="Picture 6">
            <a:extLst>
              <a:ext uri="{FF2B5EF4-FFF2-40B4-BE49-F238E27FC236}">
                <a16:creationId xmlns:a16="http://schemas.microsoft.com/office/drawing/2014/main" id="{846810BF-D2BD-B4C8-2741-00C7BC43BD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496887"/>
            <a:ext cx="41465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9">
            <a:extLst>
              <a:ext uri="{FF2B5EF4-FFF2-40B4-BE49-F238E27FC236}">
                <a16:creationId xmlns:a16="http://schemas.microsoft.com/office/drawing/2014/main" id="{C39DCD46-849B-6988-150C-EF16F56E2325}"/>
              </a:ext>
            </a:extLst>
          </p:cNvPr>
          <p:cNvSpPr txBox="1">
            <a:spLocks noChangeArrowheads="1"/>
          </p:cNvSpPr>
          <p:nvPr/>
        </p:nvSpPr>
        <p:spPr bwMode="auto">
          <a:xfrm>
            <a:off x="7618413" y="5894388"/>
            <a:ext cx="5043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a:hlinkClick r:id="rId4"/>
              </a:rPr>
              <a:t>Encéphalites zoonotiques causées par les arbovirus : Transmission et épidémiologie des alphavirus et des flavivirus</a:t>
            </a:r>
            <a:endParaRPr lang="en-CA" altLang="en-US" sz="1600"/>
          </a:p>
          <a:p>
            <a:pPr>
              <a:lnSpc>
                <a:spcPct val="100000"/>
              </a:lnSpc>
              <a:spcBef>
                <a:spcPct val="0"/>
              </a:spcBef>
              <a:buFontTx/>
              <a:buNone/>
            </a:pPr>
            <a:endParaRPr lang="en-CA" alt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7D37-3740-05AA-85F7-E35FE9DF2750}"/>
              </a:ext>
            </a:extLst>
          </p:cNvPr>
          <p:cNvSpPr>
            <a:spLocks noGrp="1"/>
          </p:cNvSpPr>
          <p:nvPr>
            <p:ph type="title"/>
          </p:nvPr>
        </p:nvSpPr>
        <p:spPr>
          <a:xfrm>
            <a:off x="220663" y="7938"/>
            <a:ext cx="7535862" cy="1325562"/>
          </a:xfrm>
        </p:spPr>
        <p:txBody>
          <a:bodyPr/>
          <a:lstStyle/>
          <a:p>
            <a:pPr>
              <a:defRPr/>
            </a:pPr>
            <a:r>
              <a:rPr lang="en-CA" sz="3200" dirty="0"/>
              <a:t>L'encéphalite équine occidentale en Amérique du Sud</a:t>
            </a:r>
          </a:p>
        </p:txBody>
      </p:sp>
      <p:sp>
        <p:nvSpPr>
          <p:cNvPr id="4" name="Slide Number Placeholder 3">
            <a:extLst>
              <a:ext uri="{FF2B5EF4-FFF2-40B4-BE49-F238E27FC236}">
                <a16:creationId xmlns:a16="http://schemas.microsoft.com/office/drawing/2014/main" id="{3F9D1AA8-4E12-2FC8-9D1F-6248C7718B89}"/>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6CF4A5-1B93-492B-87FD-27C54C68B5DF}" type="slidenum">
              <a:rPr lang="en-US" altLang="en-US">
                <a:solidFill>
                  <a:srgbClr val="898989"/>
                </a:solidFill>
              </a:rPr>
              <a:t>7</a:t>
            </a:fld>
            <a:endParaRPr lang="en-US" altLang="en-US">
              <a:solidFill>
                <a:srgbClr val="898989"/>
              </a:solidFill>
            </a:endParaRPr>
          </a:p>
        </p:txBody>
      </p:sp>
      <p:sp>
        <p:nvSpPr>
          <p:cNvPr id="26628" name="Rectangle 2">
            <a:extLst>
              <a:ext uri="{FF2B5EF4-FFF2-40B4-BE49-F238E27FC236}">
                <a16:creationId xmlns:a16="http://schemas.microsoft.com/office/drawing/2014/main" id="{25DD3CDA-7538-BE9F-53F5-FF5432F243E1}"/>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29" name="Text Placeholder 2">
            <a:extLst>
              <a:ext uri="{FF2B5EF4-FFF2-40B4-BE49-F238E27FC236}">
                <a16:creationId xmlns:a16="http://schemas.microsoft.com/office/drawing/2014/main" id="{706D4339-0012-047F-CF18-A7746DF7C0E2}"/>
              </a:ext>
            </a:extLst>
          </p:cNvPr>
          <p:cNvSpPr>
            <a:spLocks noGrp="1"/>
          </p:cNvSpPr>
          <p:nvPr>
            <p:ph type="body" sz="quarter" idx="13"/>
          </p:nvPr>
        </p:nvSpPr>
        <p:spPr>
          <a:xfrm>
            <a:off x="469900" y="1192213"/>
            <a:ext cx="6162675" cy="5703887"/>
          </a:xfrm>
        </p:spPr>
        <p:txBody>
          <a:bodyPr/>
          <a:lstStyle/>
          <a:p>
            <a:r>
              <a:rPr lang="en-CA" altLang="en-US" sz="2400" dirty="0"/>
              <a:t>Fin </a:t>
            </a:r>
            <a:r>
              <a:rPr lang="en-CA" altLang="en-US" sz="2400" dirty="0" err="1"/>
              <a:t>novembre</a:t>
            </a:r>
            <a:r>
              <a:rPr lang="en-CA" altLang="en-US" sz="2400" dirty="0"/>
              <a:t> 2023, des </a:t>
            </a:r>
            <a:r>
              <a:rPr lang="en-CA" altLang="en-US" sz="2400" dirty="0" err="1"/>
              <a:t>cas</a:t>
            </a:r>
            <a:r>
              <a:rPr lang="en-CA" altLang="en-US" sz="2400" dirty="0"/>
              <a:t> de WEE </a:t>
            </a:r>
            <a:r>
              <a:rPr lang="en-CA" altLang="en-US" sz="2400" dirty="0" err="1"/>
              <a:t>ont</a:t>
            </a:r>
            <a:r>
              <a:rPr lang="en-CA" altLang="en-US" sz="2400" dirty="0"/>
              <a:t> </a:t>
            </a:r>
            <a:r>
              <a:rPr lang="en-CA" altLang="en-US" sz="2400" dirty="0" err="1"/>
              <a:t>été</a:t>
            </a:r>
            <a:r>
              <a:rPr lang="en-CA" altLang="en-US" sz="2400" dirty="0"/>
              <a:t> </a:t>
            </a:r>
            <a:r>
              <a:rPr lang="en-CA" altLang="en-US" sz="2400" dirty="0" err="1"/>
              <a:t>signalés</a:t>
            </a:r>
            <a:r>
              <a:rPr lang="en-CA" altLang="en-US" sz="2400" dirty="0"/>
              <a:t> chez des </a:t>
            </a:r>
            <a:r>
              <a:rPr lang="en-CA" altLang="en-US" sz="2400" dirty="0" err="1"/>
              <a:t>équidés</a:t>
            </a:r>
            <a:r>
              <a:rPr lang="en-CA" altLang="en-US" sz="2400" dirty="0"/>
              <a:t> </a:t>
            </a:r>
            <a:r>
              <a:rPr lang="en-CA" altLang="en-US" sz="2400" dirty="0" err="1"/>
              <a:t>en</a:t>
            </a:r>
            <a:r>
              <a:rPr lang="en-CA" altLang="en-US" sz="2400" dirty="0"/>
              <a:t> Argentine.</a:t>
            </a:r>
          </a:p>
          <a:p>
            <a:r>
              <a:rPr lang="en-CA" altLang="en-US" sz="2400" dirty="0"/>
              <a:t>20 </a:t>
            </a:r>
            <a:r>
              <a:rPr lang="en-CA" altLang="en-US" sz="2400" dirty="0" err="1"/>
              <a:t>décembre</a:t>
            </a:r>
            <a:r>
              <a:rPr lang="en-CA" altLang="en-US" sz="2400" dirty="0"/>
              <a:t> 2023 premiers </a:t>
            </a:r>
            <a:r>
              <a:rPr lang="en-CA" altLang="en-US" sz="2400" dirty="0" err="1"/>
              <a:t>cas</a:t>
            </a:r>
            <a:r>
              <a:rPr lang="en-CA" altLang="en-US" sz="2400" dirty="0"/>
              <a:t> </a:t>
            </a:r>
            <a:r>
              <a:rPr lang="en-CA" altLang="en-US" sz="2400" dirty="0" err="1"/>
              <a:t>humains</a:t>
            </a:r>
            <a:r>
              <a:rPr lang="en-CA" altLang="en-US" sz="2400" dirty="0"/>
              <a:t> de WEE </a:t>
            </a:r>
            <a:r>
              <a:rPr lang="en-CA" altLang="en-US" sz="2400" dirty="0" err="1"/>
              <a:t>en</a:t>
            </a:r>
            <a:r>
              <a:rPr lang="en-CA" altLang="en-US" sz="2400" dirty="0"/>
              <a:t> Argentine</a:t>
            </a:r>
          </a:p>
          <a:p>
            <a:r>
              <a:rPr lang="en-CA" altLang="en-US" sz="2400" dirty="0" err="1"/>
              <a:t>Depuis</a:t>
            </a:r>
            <a:r>
              <a:rPr lang="en-CA" altLang="en-US" sz="2400" dirty="0"/>
              <a:t> </a:t>
            </a:r>
            <a:r>
              <a:rPr lang="en-CA" altLang="en-US" sz="2400" dirty="0" err="1"/>
              <a:t>lors</a:t>
            </a:r>
            <a:r>
              <a:rPr lang="en-CA" altLang="en-US" sz="2400" dirty="0"/>
              <a:t>, </a:t>
            </a:r>
            <a:r>
              <a:rPr lang="en-CA" altLang="en-US" sz="2400" dirty="0" err="1"/>
              <a:t>d'autres</a:t>
            </a:r>
            <a:r>
              <a:rPr lang="en-CA" altLang="en-US" sz="2400" dirty="0"/>
              <a:t> </a:t>
            </a:r>
            <a:r>
              <a:rPr lang="en-CA" altLang="en-US" sz="2400" dirty="0" err="1"/>
              <a:t>cas</a:t>
            </a:r>
            <a:r>
              <a:rPr lang="en-CA" altLang="en-US" sz="2400" dirty="0"/>
              <a:t> de WEE </a:t>
            </a:r>
            <a:r>
              <a:rPr lang="en-CA" altLang="en-US" sz="2400" dirty="0" err="1"/>
              <a:t>ont</a:t>
            </a:r>
            <a:r>
              <a:rPr lang="en-CA" altLang="en-US" sz="2400" dirty="0"/>
              <a:t> </a:t>
            </a:r>
            <a:r>
              <a:rPr lang="en-CA" altLang="en-US" sz="2400" dirty="0" err="1"/>
              <a:t>été</a:t>
            </a:r>
            <a:r>
              <a:rPr lang="en-CA" altLang="en-US" sz="2400" dirty="0"/>
              <a:t> </a:t>
            </a:r>
            <a:r>
              <a:rPr lang="en-CA" altLang="en-US" sz="2400" dirty="0" err="1"/>
              <a:t>signalés</a:t>
            </a:r>
            <a:r>
              <a:rPr lang="en-CA" altLang="en-US" sz="2400" dirty="0"/>
              <a:t> chez des </a:t>
            </a:r>
            <a:r>
              <a:rPr lang="en-CA" altLang="en-US" sz="2400" b="1" u="sng" dirty="0" err="1"/>
              <a:t>équidés</a:t>
            </a:r>
            <a:r>
              <a:rPr lang="en-CA" altLang="en-US" sz="2400" b="1" u="sng" dirty="0"/>
              <a:t> </a:t>
            </a:r>
            <a:r>
              <a:rPr lang="en-CA" altLang="en-US" sz="2400" dirty="0" err="1"/>
              <a:t>en</a:t>
            </a:r>
            <a:r>
              <a:rPr lang="en-CA" altLang="en-US" sz="2400" dirty="0"/>
              <a:t> Argentine, </a:t>
            </a:r>
            <a:r>
              <a:rPr lang="en-CA" altLang="en-US" sz="2400" dirty="0" err="1"/>
              <a:t>en</a:t>
            </a:r>
            <a:r>
              <a:rPr lang="en-CA" altLang="en-US" sz="2400" dirty="0"/>
              <a:t> Uruguay et au </a:t>
            </a:r>
            <a:r>
              <a:rPr lang="en-CA" altLang="en-US" sz="2400" dirty="0" err="1"/>
              <a:t>Brésil</a:t>
            </a:r>
            <a:r>
              <a:rPr lang="en-CA" altLang="en-US" sz="2400" dirty="0"/>
              <a:t>, et chez des </a:t>
            </a:r>
            <a:r>
              <a:rPr lang="en-CA" altLang="en-US" sz="2400" b="1" u="sng" dirty="0" err="1"/>
              <a:t>humains</a:t>
            </a:r>
            <a:r>
              <a:rPr lang="en-CA" altLang="en-US" sz="2400" b="1" u="sng" dirty="0"/>
              <a:t> </a:t>
            </a:r>
            <a:r>
              <a:rPr lang="en-CA" altLang="en-US" sz="2400" dirty="0" err="1"/>
              <a:t>en</a:t>
            </a:r>
            <a:r>
              <a:rPr lang="en-CA" altLang="en-US" sz="2400" dirty="0"/>
              <a:t> Argentine et </a:t>
            </a:r>
            <a:r>
              <a:rPr lang="en-CA" altLang="en-US" sz="2400" dirty="0" err="1"/>
              <a:t>en</a:t>
            </a:r>
            <a:r>
              <a:rPr lang="en-CA" altLang="en-US" sz="2400" dirty="0"/>
              <a:t> Uruguay</a:t>
            </a:r>
          </a:p>
          <a:p>
            <a:r>
              <a:rPr lang="en-CA" altLang="en-US" sz="2400" dirty="0" err="1"/>
              <a:t>L'Argentine</a:t>
            </a:r>
            <a:r>
              <a:rPr lang="en-CA" altLang="en-US" sz="2400" dirty="0"/>
              <a:t> a </a:t>
            </a:r>
            <a:r>
              <a:rPr lang="en-CA" altLang="en-US" sz="2400" dirty="0" err="1"/>
              <a:t>également</a:t>
            </a:r>
            <a:r>
              <a:rPr lang="en-CA" altLang="en-US" sz="2400" dirty="0"/>
              <a:t> </a:t>
            </a:r>
            <a:r>
              <a:rPr lang="en-CA" altLang="en-US" sz="2400" dirty="0" err="1"/>
              <a:t>signalé</a:t>
            </a:r>
            <a:r>
              <a:rPr lang="en-CA" altLang="en-US" sz="2400" dirty="0"/>
              <a:t> un </a:t>
            </a:r>
            <a:r>
              <a:rPr lang="en-CA" altLang="en-US" sz="2400" dirty="0" err="1"/>
              <a:t>cas</a:t>
            </a:r>
            <a:r>
              <a:rPr lang="en-CA" altLang="en-US" sz="2400" dirty="0"/>
              <a:t> de WEE chez </a:t>
            </a:r>
            <a:r>
              <a:rPr lang="en-CA" altLang="en-US" sz="2400" dirty="0" err="1"/>
              <a:t>une</a:t>
            </a:r>
            <a:r>
              <a:rPr lang="en-CA" altLang="en-US" sz="2400" dirty="0"/>
              <a:t> </a:t>
            </a:r>
            <a:r>
              <a:rPr lang="en-CA" altLang="en-US" sz="2400" dirty="0" err="1"/>
              <a:t>femelle</a:t>
            </a:r>
            <a:r>
              <a:rPr lang="en-CA" altLang="en-US" sz="2400" dirty="0"/>
              <a:t> </a:t>
            </a:r>
            <a:r>
              <a:rPr lang="en-CA" altLang="en-US" sz="2400" dirty="0">
                <a:hlinkClick r:id="rId3"/>
              </a:rPr>
              <a:t>ovine </a:t>
            </a:r>
            <a:r>
              <a:rPr lang="en-CA" altLang="en-US" sz="2400" dirty="0" err="1"/>
              <a:t>âgée</a:t>
            </a:r>
            <a:r>
              <a:rPr lang="en-CA" altLang="en-US" sz="2400" dirty="0"/>
              <a:t> de quatre </a:t>
            </a:r>
            <a:r>
              <a:rPr lang="en-CA" altLang="en-US" sz="2400" dirty="0" err="1"/>
              <a:t>mois</a:t>
            </a:r>
            <a:r>
              <a:rPr lang="en-CA" altLang="en-US" sz="2400" dirty="0"/>
              <a:t>.</a:t>
            </a:r>
          </a:p>
          <a:p>
            <a:r>
              <a:rPr lang="en-CA" altLang="en-US" sz="2400" dirty="0">
                <a:hlinkClick r:id="rId4"/>
              </a:rPr>
              <a:t>Le Paraguay </a:t>
            </a:r>
            <a:r>
              <a:rPr lang="en-CA" altLang="en-US" sz="2400" dirty="0"/>
              <a:t>a </a:t>
            </a:r>
            <a:r>
              <a:rPr lang="en-CA" altLang="en-US" sz="2400" dirty="0" err="1"/>
              <a:t>également</a:t>
            </a:r>
            <a:r>
              <a:rPr lang="en-CA" altLang="en-US" sz="2400" dirty="0"/>
              <a:t> </a:t>
            </a:r>
            <a:r>
              <a:rPr lang="en-CA" altLang="en-US" sz="2400" dirty="0" err="1"/>
              <a:t>analysé</a:t>
            </a:r>
            <a:r>
              <a:rPr lang="en-CA" altLang="en-US" sz="2400" dirty="0"/>
              <a:t> </a:t>
            </a:r>
            <a:r>
              <a:rPr lang="en-CA" altLang="en-US" sz="2400" dirty="0" err="1"/>
              <a:t>quelques</a:t>
            </a:r>
            <a:r>
              <a:rPr lang="en-CA" altLang="en-US" sz="2400" dirty="0"/>
              <a:t> </a:t>
            </a:r>
            <a:r>
              <a:rPr lang="en-CA" altLang="en-US" sz="2400" dirty="0" err="1"/>
              <a:t>cas</a:t>
            </a:r>
            <a:r>
              <a:rPr lang="en-CA" altLang="en-US" sz="2400" dirty="0"/>
              <a:t> suspects de WEE, </a:t>
            </a:r>
            <a:r>
              <a:rPr lang="en-CA" altLang="en-US" sz="2400" dirty="0" err="1"/>
              <a:t>mais</a:t>
            </a:r>
            <a:r>
              <a:rPr lang="en-CA" altLang="en-US" sz="2400" dirty="0"/>
              <a:t> </a:t>
            </a:r>
            <a:r>
              <a:rPr lang="en-CA" altLang="en-US" sz="2400" dirty="0" err="1"/>
              <a:t>n'a</a:t>
            </a:r>
            <a:r>
              <a:rPr lang="en-CA" altLang="en-US" sz="2400" dirty="0"/>
              <a:t> </a:t>
            </a:r>
            <a:r>
              <a:rPr lang="en-CA" altLang="en-US" sz="2400" dirty="0" err="1"/>
              <a:t>signalé</a:t>
            </a:r>
            <a:r>
              <a:rPr lang="en-CA" altLang="en-US" sz="2400" dirty="0"/>
              <a:t> </a:t>
            </a:r>
            <a:r>
              <a:rPr lang="en-CA" altLang="en-US" sz="2400" dirty="0" err="1"/>
              <a:t>aucune</a:t>
            </a:r>
            <a:r>
              <a:rPr lang="en-CA" altLang="en-US" sz="2400" dirty="0"/>
              <a:t> confirmation.</a:t>
            </a:r>
          </a:p>
          <a:p>
            <a:endParaRPr lang="en-CA" altLang="en-US" dirty="0"/>
          </a:p>
          <a:p>
            <a:pPr marL="457200" lvl="1" indent="0">
              <a:buFont typeface="Arial" panose="020B0604020202020204" pitchFamily="34" charset="0"/>
              <a:buNone/>
            </a:pPr>
            <a:endParaRPr lang="en-CA" altLang="en-US" dirty="0"/>
          </a:p>
        </p:txBody>
      </p:sp>
      <p:pic>
        <p:nvPicPr>
          <p:cNvPr id="26630" name="Picture 4">
            <a:extLst>
              <a:ext uri="{FF2B5EF4-FFF2-40B4-BE49-F238E27FC236}">
                <a16:creationId xmlns:a16="http://schemas.microsoft.com/office/drawing/2014/main" id="{5B1E2AF3-0833-EBB5-2B73-1A7FCE1BBA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0188"/>
            <a:ext cx="4929187"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7D446-4A8A-21B3-0277-3E7864B75A27}"/>
              </a:ext>
            </a:extLst>
          </p:cNvPr>
          <p:cNvSpPr>
            <a:spLocks noGrp="1"/>
          </p:cNvSpPr>
          <p:nvPr>
            <p:ph type="title"/>
          </p:nvPr>
        </p:nvSpPr>
        <p:spPr>
          <a:xfrm>
            <a:off x="141288" y="0"/>
            <a:ext cx="10515600" cy="1325563"/>
          </a:xfrm>
        </p:spPr>
        <p:txBody>
          <a:bodyPr/>
          <a:lstStyle/>
          <a:p>
            <a:pPr>
              <a:defRPr/>
            </a:pPr>
            <a:r>
              <a:rPr lang="en-CA" sz="3200" dirty="0"/>
              <a:t>L'encéphalite équine occidentale en Amérique du Sud</a:t>
            </a:r>
          </a:p>
        </p:txBody>
      </p:sp>
      <p:sp>
        <p:nvSpPr>
          <p:cNvPr id="28675" name="Text Placeholder 2">
            <a:extLst>
              <a:ext uri="{FF2B5EF4-FFF2-40B4-BE49-F238E27FC236}">
                <a16:creationId xmlns:a16="http://schemas.microsoft.com/office/drawing/2014/main" id="{47EB952B-068B-4A13-5A3A-6085412FABD2}"/>
              </a:ext>
            </a:extLst>
          </p:cNvPr>
          <p:cNvSpPr>
            <a:spLocks noGrp="1"/>
          </p:cNvSpPr>
          <p:nvPr>
            <p:ph type="body" sz="quarter" idx="13"/>
          </p:nvPr>
        </p:nvSpPr>
        <p:spPr>
          <a:xfrm>
            <a:off x="434975" y="930275"/>
            <a:ext cx="11345863" cy="5927725"/>
          </a:xfrm>
        </p:spPr>
        <p:txBody>
          <a:bodyPr/>
          <a:lstStyle/>
          <a:p>
            <a:r>
              <a:rPr lang="en-CA" altLang="en-US" dirty="0"/>
              <a:t>A </a:t>
            </a:r>
            <a:r>
              <a:rPr lang="en-CA" altLang="en-US" dirty="0" err="1"/>
              <a:t>partir</a:t>
            </a:r>
            <a:r>
              <a:rPr lang="en-CA" altLang="en-US" dirty="0"/>
              <a:t> du 14 </a:t>
            </a:r>
            <a:r>
              <a:rPr lang="en-CA" altLang="en-US" dirty="0" err="1"/>
              <a:t>février</a:t>
            </a:r>
            <a:r>
              <a:rPr lang="en-CA" altLang="en-US" dirty="0"/>
              <a:t> 2024</a:t>
            </a:r>
          </a:p>
          <a:p>
            <a:pPr lvl="1"/>
            <a:r>
              <a:rPr lang="en-CA" altLang="en-US" dirty="0"/>
              <a:t>2 464 </a:t>
            </a:r>
            <a:r>
              <a:rPr lang="en-CA" altLang="en-US" dirty="0" err="1"/>
              <a:t>cas</a:t>
            </a:r>
            <a:r>
              <a:rPr lang="en-CA" altLang="en-US" dirty="0"/>
              <a:t> chez les </a:t>
            </a:r>
            <a:r>
              <a:rPr lang="en-CA" altLang="en-US" dirty="0" err="1"/>
              <a:t>animaux</a:t>
            </a:r>
            <a:r>
              <a:rPr lang="en-CA" altLang="en-US" dirty="0"/>
              <a:t> (1 445 dans 16 provinces </a:t>
            </a:r>
            <a:r>
              <a:rPr lang="en-CA" altLang="en-US" dirty="0" err="1"/>
              <a:t>d'Argentine</a:t>
            </a:r>
            <a:r>
              <a:rPr lang="en-CA" altLang="en-US" dirty="0"/>
              <a:t>, 1 018 dans 16 </a:t>
            </a:r>
            <a:r>
              <a:rPr lang="en-CA" altLang="en-US" dirty="0" err="1"/>
              <a:t>départements</a:t>
            </a:r>
            <a:r>
              <a:rPr lang="en-CA" altLang="en-US" dirty="0"/>
              <a:t> </a:t>
            </a:r>
            <a:r>
              <a:rPr lang="en-CA" altLang="en-US" dirty="0" err="1"/>
              <a:t>d'Uruguay</a:t>
            </a:r>
            <a:r>
              <a:rPr lang="en-CA" altLang="en-US" dirty="0"/>
              <a:t> et un </a:t>
            </a:r>
            <a:r>
              <a:rPr lang="en-CA" altLang="en-US" dirty="0" err="1"/>
              <a:t>cas</a:t>
            </a:r>
            <a:r>
              <a:rPr lang="en-CA" altLang="en-US" dirty="0"/>
              <a:t> dans un État </a:t>
            </a:r>
            <a:r>
              <a:rPr lang="en-CA" altLang="en-US" dirty="0" err="1"/>
              <a:t>brésilien</a:t>
            </a:r>
            <a:r>
              <a:rPr lang="en-CA" altLang="en-US" dirty="0"/>
              <a:t>). </a:t>
            </a:r>
          </a:p>
          <a:p>
            <a:pPr lvl="1"/>
            <a:r>
              <a:rPr lang="en-CA" altLang="en-US" dirty="0"/>
              <a:t>73 </a:t>
            </a:r>
            <a:r>
              <a:rPr lang="en-CA" altLang="en-US" dirty="0" err="1"/>
              <a:t>cas</a:t>
            </a:r>
            <a:r>
              <a:rPr lang="en-CA" altLang="en-US" dirty="0"/>
              <a:t> </a:t>
            </a:r>
            <a:r>
              <a:rPr lang="en-CA" altLang="en-US" dirty="0" err="1"/>
              <a:t>confirmés</a:t>
            </a:r>
            <a:r>
              <a:rPr lang="en-CA" altLang="en-US" dirty="0"/>
              <a:t> chez </a:t>
            </a:r>
            <a:r>
              <a:rPr lang="en-CA" altLang="en-US" dirty="0" err="1"/>
              <a:t>l'homme</a:t>
            </a:r>
            <a:r>
              <a:rPr lang="en-CA" altLang="en-US" dirty="0"/>
              <a:t> (69 </a:t>
            </a:r>
            <a:r>
              <a:rPr lang="en-CA" altLang="en-US" dirty="0" err="1"/>
              <a:t>en</a:t>
            </a:r>
            <a:r>
              <a:rPr lang="en-CA" altLang="en-US" dirty="0"/>
              <a:t> Argentine et 4 </a:t>
            </a:r>
            <a:r>
              <a:rPr lang="en-CA" altLang="en-US" dirty="0" err="1"/>
              <a:t>en</a:t>
            </a:r>
            <a:r>
              <a:rPr lang="en-CA" altLang="en-US" dirty="0"/>
              <a:t> Uruguay)</a:t>
            </a:r>
          </a:p>
          <a:p>
            <a:pPr lvl="1"/>
            <a:r>
              <a:rPr lang="en-CA" altLang="en-US" dirty="0"/>
              <a:t>la </a:t>
            </a:r>
            <a:r>
              <a:rPr lang="en-CA" altLang="en-US" dirty="0" err="1"/>
              <a:t>répartition</a:t>
            </a:r>
            <a:r>
              <a:rPr lang="en-CA" altLang="en-US" dirty="0"/>
              <a:t> des </a:t>
            </a:r>
            <a:r>
              <a:rPr lang="en-CA" altLang="en-US" dirty="0" err="1"/>
              <a:t>cas</a:t>
            </a:r>
            <a:r>
              <a:rPr lang="en-CA" altLang="en-US" dirty="0"/>
              <a:t> </a:t>
            </a:r>
            <a:r>
              <a:rPr lang="en-CA" altLang="en-US" dirty="0" err="1"/>
              <a:t>humains</a:t>
            </a:r>
            <a:r>
              <a:rPr lang="en-CA" altLang="en-US" dirty="0"/>
              <a:t> </a:t>
            </a:r>
            <a:r>
              <a:rPr lang="en-CA" altLang="en-US" dirty="0" err="1"/>
              <a:t>coïncide</a:t>
            </a:r>
            <a:r>
              <a:rPr lang="en-CA" altLang="en-US" dirty="0"/>
              <a:t> avec les zones </a:t>
            </a:r>
            <a:r>
              <a:rPr lang="en-CA" altLang="en-US" dirty="0" err="1"/>
              <a:t>où</a:t>
            </a:r>
            <a:r>
              <a:rPr lang="en-CA" altLang="en-US" dirty="0"/>
              <a:t> le </a:t>
            </a:r>
            <a:r>
              <a:rPr lang="en-CA" altLang="en-US" dirty="0" err="1"/>
              <a:t>nombre</a:t>
            </a:r>
            <a:r>
              <a:rPr lang="en-CA" altLang="en-US" dirty="0"/>
              <a:t> de </a:t>
            </a:r>
            <a:r>
              <a:rPr lang="en-CA" altLang="en-US" dirty="0" err="1"/>
              <a:t>cas</a:t>
            </a:r>
            <a:r>
              <a:rPr lang="en-CA" altLang="en-US" dirty="0"/>
              <a:t> </a:t>
            </a:r>
            <a:r>
              <a:rPr lang="en-CA" altLang="en-US" dirty="0" err="1"/>
              <a:t>équins</a:t>
            </a:r>
            <a:r>
              <a:rPr lang="en-CA" altLang="en-US" dirty="0"/>
              <a:t> </a:t>
            </a:r>
            <a:r>
              <a:rPr lang="en-CA" altLang="en-US" dirty="0" err="1"/>
              <a:t>suspectés</a:t>
            </a:r>
            <a:r>
              <a:rPr lang="en-CA" altLang="en-US" dirty="0"/>
              <a:t> et </a:t>
            </a:r>
            <a:r>
              <a:rPr lang="en-CA" altLang="en-US" dirty="0" err="1"/>
              <a:t>confirmés</a:t>
            </a:r>
            <a:r>
              <a:rPr lang="en-CA" altLang="en-US" dirty="0"/>
              <a:t> </a:t>
            </a:r>
            <a:r>
              <a:rPr lang="en-CA" altLang="en-US" dirty="0" err="1"/>
              <a:t>est</a:t>
            </a:r>
            <a:r>
              <a:rPr lang="en-CA" altLang="en-US" dirty="0"/>
              <a:t> le plus </a:t>
            </a:r>
            <a:r>
              <a:rPr lang="en-CA" altLang="en-US" dirty="0" err="1"/>
              <a:t>élevé</a:t>
            </a:r>
            <a:endParaRPr lang="en-CA" altLang="en-US" dirty="0"/>
          </a:p>
          <a:p>
            <a:r>
              <a:rPr lang="en-CA" altLang="en-US" dirty="0"/>
              <a:t>Les </a:t>
            </a:r>
            <a:r>
              <a:rPr lang="en-CA" altLang="en-US" dirty="0" err="1"/>
              <a:t>cas</a:t>
            </a:r>
            <a:r>
              <a:rPr lang="en-CA" altLang="en-US" dirty="0"/>
              <a:t> </a:t>
            </a:r>
            <a:r>
              <a:rPr lang="en-CA" altLang="en-US" dirty="0" err="1"/>
              <a:t>en</a:t>
            </a:r>
            <a:r>
              <a:rPr lang="en-CA" altLang="en-US" dirty="0"/>
              <a:t> Argentine et </a:t>
            </a:r>
            <a:r>
              <a:rPr lang="en-CA" altLang="en-US" dirty="0" err="1"/>
              <a:t>en</a:t>
            </a:r>
            <a:r>
              <a:rPr lang="en-CA" altLang="en-US" dirty="0"/>
              <a:t> Uruguay </a:t>
            </a:r>
            <a:r>
              <a:rPr lang="en-CA" altLang="en-US" dirty="0" err="1"/>
              <a:t>coïncident</a:t>
            </a:r>
            <a:r>
              <a:rPr lang="en-CA" altLang="en-US" dirty="0"/>
              <a:t> avec la </a:t>
            </a:r>
            <a:r>
              <a:rPr lang="en-CA" altLang="en-US" dirty="0" err="1"/>
              <a:t>saison</a:t>
            </a:r>
            <a:r>
              <a:rPr lang="en-CA" altLang="en-US" dirty="0"/>
              <a:t> </a:t>
            </a:r>
            <a:r>
              <a:rPr lang="en-CA" altLang="en-US" dirty="0" err="1"/>
              <a:t>estivale</a:t>
            </a:r>
            <a:r>
              <a:rPr lang="en-CA" altLang="en-US" dirty="0"/>
              <a:t> dans </a:t>
            </a:r>
            <a:r>
              <a:rPr lang="en-CA" altLang="en-US" dirty="0" err="1"/>
              <a:t>ces</a:t>
            </a:r>
            <a:r>
              <a:rPr lang="en-CA" altLang="en-US" dirty="0"/>
              <a:t> pays (</a:t>
            </a:r>
            <a:r>
              <a:rPr lang="en-CA" altLang="en-US" dirty="0" err="1"/>
              <a:t>décembre</a:t>
            </a:r>
            <a:r>
              <a:rPr lang="en-CA" altLang="en-US" dirty="0"/>
              <a:t> à mars).</a:t>
            </a:r>
          </a:p>
          <a:p>
            <a:r>
              <a:rPr lang="en-CA" altLang="en-US" b="1" dirty="0" err="1"/>
              <a:t>Aucune</a:t>
            </a:r>
            <a:r>
              <a:rPr lang="en-CA" altLang="en-US" b="1" dirty="0"/>
              <a:t> donnée disponible ne </a:t>
            </a:r>
            <a:r>
              <a:rPr lang="en-CA" altLang="en-US" b="1" dirty="0" err="1"/>
              <a:t>permet</a:t>
            </a:r>
            <a:r>
              <a:rPr lang="en-CA" altLang="en-US" b="1" dirty="0"/>
              <a:t> de </a:t>
            </a:r>
            <a:r>
              <a:rPr lang="en-CA" altLang="en-US" b="1" dirty="0" err="1"/>
              <a:t>conclure</a:t>
            </a:r>
            <a:r>
              <a:rPr lang="en-CA" altLang="en-US" b="1" dirty="0"/>
              <a:t> à </a:t>
            </a:r>
            <a:r>
              <a:rPr lang="en-CA" altLang="en-US" b="1" dirty="0" err="1"/>
              <a:t>une</a:t>
            </a:r>
            <a:r>
              <a:rPr lang="en-CA" altLang="en-US" b="1" dirty="0"/>
              <a:t> augmentation de la </a:t>
            </a:r>
            <a:r>
              <a:rPr lang="en-CA" altLang="en-US" b="1" dirty="0" err="1"/>
              <a:t>densité</a:t>
            </a:r>
            <a:r>
              <a:rPr lang="en-CA" altLang="en-US" b="1" dirty="0"/>
              <a:t> du </a:t>
            </a:r>
            <a:r>
              <a:rPr lang="en-CA" altLang="en-US" b="1" dirty="0" err="1"/>
              <a:t>vecteur</a:t>
            </a:r>
            <a:r>
              <a:rPr lang="en-CA" altLang="en-US" b="1" dirty="0"/>
              <a:t>.</a:t>
            </a:r>
          </a:p>
          <a:p>
            <a:r>
              <a:rPr lang="en-CA" altLang="en-US" sz="2400" dirty="0">
                <a:hlinkClick r:id="rId3"/>
              </a:rPr>
              <a:t>Mise à jour </a:t>
            </a:r>
            <a:r>
              <a:rPr lang="en-CA" altLang="en-US" sz="2400" dirty="0" err="1">
                <a:hlinkClick r:id="rId3"/>
              </a:rPr>
              <a:t>épidémiologique</a:t>
            </a:r>
            <a:r>
              <a:rPr lang="en-CA" altLang="en-US" sz="2400" dirty="0">
                <a:hlinkClick r:id="rId3"/>
              </a:rPr>
              <a:t> - </a:t>
            </a:r>
            <a:r>
              <a:rPr lang="en-CA" altLang="en-US" sz="2400" dirty="0" err="1">
                <a:hlinkClick r:id="rId3"/>
              </a:rPr>
              <a:t>Encéphalite</a:t>
            </a:r>
            <a:r>
              <a:rPr lang="en-CA" altLang="en-US" sz="2400" dirty="0">
                <a:hlinkClick r:id="rId3"/>
              </a:rPr>
              <a:t> </a:t>
            </a:r>
            <a:r>
              <a:rPr lang="en-CA" altLang="en-US" sz="2400" dirty="0" err="1">
                <a:hlinkClick r:id="rId3"/>
              </a:rPr>
              <a:t>équine</a:t>
            </a:r>
            <a:r>
              <a:rPr lang="en-CA" altLang="en-US" sz="2400" dirty="0">
                <a:hlinkClick r:id="rId3"/>
              </a:rPr>
              <a:t> occidentale dans la </a:t>
            </a:r>
            <a:r>
              <a:rPr lang="en-CA" altLang="en-US" sz="2400" dirty="0" err="1">
                <a:hlinkClick r:id="rId3"/>
              </a:rPr>
              <a:t>région</a:t>
            </a:r>
            <a:r>
              <a:rPr lang="en-CA" altLang="en-US" sz="2400" dirty="0">
                <a:hlinkClick r:id="rId3"/>
              </a:rPr>
              <a:t> des </a:t>
            </a:r>
            <a:r>
              <a:rPr lang="en-CA" altLang="en-US" sz="2400" dirty="0" err="1">
                <a:hlinkClick r:id="rId3"/>
              </a:rPr>
              <a:t>Amériques</a:t>
            </a:r>
            <a:r>
              <a:rPr lang="en-CA" altLang="en-US" sz="2400" dirty="0">
                <a:hlinkClick r:id="rId3"/>
              </a:rPr>
              <a:t> - 8 </a:t>
            </a:r>
            <a:r>
              <a:rPr lang="en-CA" altLang="en-US" sz="2400" dirty="0" err="1">
                <a:hlinkClick r:id="rId3"/>
              </a:rPr>
              <a:t>février</a:t>
            </a:r>
            <a:r>
              <a:rPr lang="en-CA" altLang="en-US" sz="2400" dirty="0">
                <a:hlinkClick r:id="rId3"/>
              </a:rPr>
              <a:t> 2024</a:t>
            </a:r>
            <a:endParaRPr lang="en-CA" altLang="en-US" sz="2400" dirty="0"/>
          </a:p>
          <a:p>
            <a:r>
              <a:rPr lang="en-CA" altLang="en-US" sz="2400" dirty="0" err="1">
                <a:hlinkClick r:id="rId4"/>
              </a:rPr>
              <a:t>Évaluation</a:t>
            </a:r>
            <a:r>
              <a:rPr lang="en-CA" altLang="en-US" sz="2400" dirty="0">
                <a:hlinkClick r:id="rId4"/>
              </a:rPr>
              <a:t> des </a:t>
            </a:r>
            <a:r>
              <a:rPr lang="en-CA" altLang="en-US" sz="2400" dirty="0" err="1">
                <a:hlinkClick r:id="rId4"/>
              </a:rPr>
              <a:t>risques</a:t>
            </a:r>
            <a:r>
              <a:rPr lang="en-CA" altLang="en-US" sz="2400" dirty="0">
                <a:hlinkClick r:id="rId4"/>
              </a:rPr>
              <a:t> pour la </a:t>
            </a:r>
            <a:r>
              <a:rPr lang="en-CA" altLang="en-US" sz="2400" dirty="0" err="1">
                <a:hlinkClick r:id="rId4"/>
              </a:rPr>
              <a:t>santé</a:t>
            </a:r>
            <a:r>
              <a:rPr lang="en-CA" altLang="en-US" sz="2400" dirty="0">
                <a:hlinkClick r:id="rId4"/>
              </a:rPr>
              <a:t> </a:t>
            </a:r>
            <a:r>
              <a:rPr lang="en-CA" altLang="en-US" sz="2400" dirty="0" err="1">
                <a:hlinkClick r:id="rId4"/>
              </a:rPr>
              <a:t>publique</a:t>
            </a:r>
            <a:r>
              <a:rPr lang="en-CA" altLang="en-US" sz="2400" dirty="0">
                <a:hlinkClick r:id="rId4"/>
              </a:rPr>
              <a:t> </a:t>
            </a:r>
            <a:r>
              <a:rPr lang="en-CA" altLang="en-US" sz="2400" dirty="0" err="1">
                <a:hlinkClick r:id="rId4"/>
              </a:rPr>
              <a:t>liés</a:t>
            </a:r>
            <a:r>
              <a:rPr lang="en-CA" altLang="en-US" sz="2400" dirty="0">
                <a:hlinkClick r:id="rId4"/>
              </a:rPr>
              <a:t> au virus de </a:t>
            </a:r>
            <a:r>
              <a:rPr lang="en-CA" altLang="en-US" sz="2400" dirty="0" err="1">
                <a:hlinkClick r:id="rId4"/>
              </a:rPr>
              <a:t>l'encéphalite</a:t>
            </a:r>
            <a:r>
              <a:rPr lang="en-CA" altLang="en-US" sz="2400" dirty="0">
                <a:hlinkClick r:id="rId4"/>
              </a:rPr>
              <a:t> </a:t>
            </a:r>
            <a:r>
              <a:rPr lang="en-CA" altLang="en-US" sz="2400" dirty="0" err="1">
                <a:hlinkClick r:id="rId4"/>
              </a:rPr>
              <a:t>équine</a:t>
            </a:r>
            <a:r>
              <a:rPr lang="en-CA" altLang="en-US" sz="2400" dirty="0">
                <a:hlinkClick r:id="rId4"/>
              </a:rPr>
              <a:t> occidentale (EEO) dans la </a:t>
            </a:r>
            <a:r>
              <a:rPr lang="en-CA" altLang="en-US" sz="2400" dirty="0" err="1">
                <a:hlinkClick r:id="rId4"/>
              </a:rPr>
              <a:t>région</a:t>
            </a:r>
            <a:r>
              <a:rPr lang="en-CA" altLang="en-US" sz="2400" dirty="0">
                <a:hlinkClick r:id="rId4"/>
              </a:rPr>
              <a:t> des </a:t>
            </a:r>
            <a:r>
              <a:rPr lang="en-CA" altLang="en-US" sz="2400" dirty="0" err="1">
                <a:hlinkClick r:id="rId4"/>
              </a:rPr>
              <a:t>Amériques</a:t>
            </a:r>
            <a:r>
              <a:rPr lang="en-CA" altLang="en-US" sz="2400" dirty="0">
                <a:hlinkClick r:id="rId4"/>
              </a:rPr>
              <a:t> - 23 </a:t>
            </a:r>
            <a:r>
              <a:rPr lang="en-CA" altLang="en-US" sz="2400" dirty="0" err="1">
                <a:hlinkClick r:id="rId4"/>
              </a:rPr>
              <a:t>février</a:t>
            </a:r>
            <a:r>
              <a:rPr lang="en-CA" altLang="en-US" sz="2400" dirty="0">
                <a:hlinkClick r:id="rId4"/>
              </a:rPr>
              <a:t> 2024</a:t>
            </a:r>
            <a:endParaRPr lang="en-CA" altLang="en-US" sz="2400" dirty="0"/>
          </a:p>
          <a:p>
            <a:endParaRPr lang="en-US" altLang="en-US" dirty="0"/>
          </a:p>
        </p:txBody>
      </p:sp>
      <p:sp>
        <p:nvSpPr>
          <p:cNvPr id="4" name="Slide Number Placeholder 3">
            <a:extLst>
              <a:ext uri="{FF2B5EF4-FFF2-40B4-BE49-F238E27FC236}">
                <a16:creationId xmlns:a16="http://schemas.microsoft.com/office/drawing/2014/main" id="{466B72D7-F9BA-6BF2-AD75-2BE47BF2FEE4}"/>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DF72E41-5490-4C91-8955-BAB1B9059B5F}" type="slidenum">
              <a:rPr lang="en-US" altLang="en-US">
                <a:solidFill>
                  <a:srgbClr val="898989"/>
                </a:solidFill>
              </a:rPr>
              <a:t>8</a:t>
            </a:fld>
            <a:endParaRPr lang="en-US" altLang="en-US">
              <a:solidFill>
                <a:srgbClr val="898989"/>
              </a:solidFill>
            </a:endParaRPr>
          </a:p>
        </p:txBody>
      </p:sp>
      <p:sp>
        <p:nvSpPr>
          <p:cNvPr id="28677" name="Rectangle 2">
            <a:extLst>
              <a:ext uri="{FF2B5EF4-FFF2-40B4-BE49-F238E27FC236}">
                <a16:creationId xmlns:a16="http://schemas.microsoft.com/office/drawing/2014/main" id="{ADDD13B9-3416-B848-52CE-B2EB1BE8815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6EF69-FC7C-D36C-3F1F-482885CC9B65}"/>
              </a:ext>
            </a:extLst>
          </p:cNvPr>
          <p:cNvSpPr>
            <a:spLocks noGrp="1"/>
          </p:cNvSpPr>
          <p:nvPr>
            <p:ph type="title"/>
          </p:nvPr>
        </p:nvSpPr>
        <p:spPr>
          <a:xfrm>
            <a:off x="149225" y="117475"/>
            <a:ext cx="11033125" cy="1203325"/>
          </a:xfrm>
        </p:spPr>
        <p:txBody>
          <a:bodyPr/>
          <a:lstStyle/>
          <a:p>
            <a:pPr>
              <a:defRPr/>
            </a:pPr>
            <a:r>
              <a:rPr lang="en-CA" sz="3200" dirty="0"/>
              <a:t>L'encéphalite équine occidentale en Amérique du Nord</a:t>
            </a:r>
          </a:p>
        </p:txBody>
      </p:sp>
      <p:sp>
        <p:nvSpPr>
          <p:cNvPr id="30723" name="Text Placeholder 2">
            <a:extLst>
              <a:ext uri="{FF2B5EF4-FFF2-40B4-BE49-F238E27FC236}">
                <a16:creationId xmlns:a16="http://schemas.microsoft.com/office/drawing/2014/main" id="{EDF17D47-65DB-65F0-E224-57CE235A86F1}"/>
              </a:ext>
            </a:extLst>
          </p:cNvPr>
          <p:cNvSpPr>
            <a:spLocks noGrp="1"/>
          </p:cNvSpPr>
          <p:nvPr>
            <p:ph type="body" sz="quarter" idx="13"/>
          </p:nvPr>
        </p:nvSpPr>
        <p:spPr>
          <a:xfrm>
            <a:off x="279400" y="1016000"/>
            <a:ext cx="11844338" cy="5340350"/>
          </a:xfrm>
        </p:spPr>
        <p:txBody>
          <a:bodyPr/>
          <a:lstStyle/>
          <a:p>
            <a:pPr marL="0" indent="0">
              <a:buFont typeface="Arial" panose="020B0604020202020204" pitchFamily="34" charset="0"/>
              <a:buNone/>
              <a:defRPr/>
            </a:pPr>
            <a:r>
              <a:rPr lang="en-US" altLang="en-US" dirty="0"/>
              <a:t>États-Unis</a:t>
            </a:r>
          </a:p>
          <a:p>
            <a:pPr lvl="1">
              <a:defRPr/>
            </a:pPr>
            <a:r>
              <a:rPr lang="en-CA" dirty="0"/>
              <a:t>La plupart des cas de WEE sont signalés pendant l'été, dans les États de l'ouest et du centre du pays.</a:t>
            </a:r>
            <a:endParaRPr lang="en-US" altLang="en-US" dirty="0"/>
          </a:p>
          <a:p>
            <a:pPr lvl="1">
              <a:defRPr/>
            </a:pPr>
            <a:r>
              <a:rPr lang="en-US" altLang="en-US" dirty="0"/>
              <a:t>Des cas ont été signalés par le passé dans divers États américains : Utah, Colorado, Californie, Texas, Oklahoma (émeus), Nevada (poulets), Floride (sérologie humaine, ours), Dakota du Nord (oiseaux).</a:t>
            </a:r>
          </a:p>
          <a:p>
            <a:pPr lvl="1">
              <a:defRPr/>
            </a:pPr>
            <a:r>
              <a:rPr lang="en-US" altLang="en-US" dirty="0"/>
              <a:t>Diminution des cas signalés depuis le début des années 2000</a:t>
            </a:r>
          </a:p>
          <a:p>
            <a:pPr lvl="1">
              <a:defRPr/>
            </a:pPr>
            <a:endParaRPr lang="en-US" altLang="en-US" dirty="0"/>
          </a:p>
          <a:p>
            <a:pPr>
              <a:defRPr/>
            </a:pPr>
            <a:r>
              <a:rPr lang="en-US" altLang="en-US" dirty="0"/>
              <a:t>Canada</a:t>
            </a:r>
          </a:p>
          <a:p>
            <a:pPr marL="800100" lvl="1" indent="-342900">
              <a:defRPr/>
            </a:pPr>
            <a:r>
              <a:rPr lang="en-US" altLang="en-US" dirty="0"/>
              <a:t>Épidémie en 1941 (1 094 cas humains) au Manitoba et en Saskatchewan</a:t>
            </a:r>
          </a:p>
          <a:p>
            <a:pPr marL="1257300" lvl="2" indent="-342900">
              <a:defRPr/>
            </a:pPr>
            <a:r>
              <a:rPr lang="en-US" altLang="en-US" sz="2400" dirty="0"/>
              <a:t>incidence la plus élevée dans ces provinces</a:t>
            </a:r>
          </a:p>
          <a:p>
            <a:pPr marL="800100" lvl="1" indent="-342900">
              <a:defRPr/>
            </a:pPr>
            <a:r>
              <a:rPr lang="en-US" altLang="en-US" dirty="0"/>
              <a:t>De 1952 à 1987, des foyers supplémentaires ont été signalés chez des humains et des chevaux au Manitoba, en Saskatchewan et en Alberta.</a:t>
            </a:r>
          </a:p>
          <a:p>
            <a:pPr marL="800100" lvl="1" indent="-342900">
              <a:defRPr/>
            </a:pPr>
            <a:r>
              <a:rPr lang="en-US" altLang="en-US" dirty="0"/>
              <a:t>1987 - Épidémie équine au Manitoba</a:t>
            </a:r>
          </a:p>
          <a:p>
            <a:pPr lvl="1">
              <a:defRPr/>
            </a:pPr>
            <a:endParaRPr lang="en-US" altLang="en-US" dirty="0"/>
          </a:p>
        </p:txBody>
      </p:sp>
      <p:sp>
        <p:nvSpPr>
          <p:cNvPr id="4" name="Slide Number Placeholder 3">
            <a:extLst>
              <a:ext uri="{FF2B5EF4-FFF2-40B4-BE49-F238E27FC236}">
                <a16:creationId xmlns:a16="http://schemas.microsoft.com/office/drawing/2014/main" id="{7FD89099-4F81-F0F7-9D4D-98A2C5765A46}"/>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2A2835-EA31-4D0C-948E-BDCA5105EAD3}" type="slidenum">
              <a:rPr lang="en-US" altLang="en-US">
                <a:solidFill>
                  <a:srgbClr val="898989"/>
                </a:solidFill>
              </a:rPr>
              <a:t>9</a:t>
            </a:fld>
            <a:endParaRPr lang="en-US" altLang="en-US">
              <a:solidFill>
                <a:srgbClr val="898989"/>
              </a:solidFill>
            </a:endParaRPr>
          </a:p>
        </p:txBody>
      </p:sp>
      <p:sp>
        <p:nvSpPr>
          <p:cNvPr id="30725" name="Rectangle 2">
            <a:extLst>
              <a:ext uri="{FF2B5EF4-FFF2-40B4-BE49-F238E27FC236}">
                <a16:creationId xmlns:a16="http://schemas.microsoft.com/office/drawing/2014/main" id="{6CEB34E5-8BB2-CDF8-5D1E-EBA9F4D5AC24}"/>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32101</TotalTime>
  <Words>5093</Words>
  <Application>Microsoft Office PowerPoint</Application>
  <PresentationFormat>Widescreen</PresentationFormat>
  <Paragraphs>312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2_Office Theme</vt:lpstr>
      <vt:lpstr>Communauté des maladies émergentes et zoonotiques Identifier les risques émergents grâce à l'intelligence collective</vt:lpstr>
      <vt:lpstr>Virus de la fièvre catarrhale du mouton (BTV-3) en Europe</vt:lpstr>
      <vt:lpstr>Virus de la fièvre catarrhale du mouton (BTV-3) en Europe</vt:lpstr>
      <vt:lpstr>Virus de la fièvre catarrhale du mouton (BTV-3) en Europe</vt:lpstr>
      <vt:lpstr>Fièvre catarrhale ovine - Résultats scientifiques</vt:lpstr>
      <vt:lpstr>PowerPoint Presentation</vt:lpstr>
      <vt:lpstr>L'encéphalite équine occidentale en Amérique du Sud</vt:lpstr>
      <vt:lpstr>L'encéphalite équine occidentale en Amérique du Sud</vt:lpstr>
      <vt:lpstr>L'encéphalite équine occidentale en Amérique du Nord</vt:lpstr>
      <vt:lpstr>Ping - Réémergence de la WEE au Canada ?</vt:lpstr>
      <vt:lpstr>Nouveau ver du monde en Amérique du Sud</vt:lpstr>
      <vt:lpstr>Maladie de Lyme et informations connexes au Canada</vt:lpstr>
      <vt:lpstr>Dengue</vt:lpstr>
      <vt:lpstr>Virus de l'Oropouche</vt:lpstr>
      <vt:lpstr>Stratégie des CDC en matière de maladies à transmission vectorielle</vt:lpstr>
      <vt:lpstr>Résultats scientifiques</vt:lpstr>
      <vt:lpstr>Résultats scientifiques</vt:lpstr>
      <vt:lpstr>Enquête sur les groupes du réseau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docId:5940951DB024C8D52FC484A4D1691803</cp:keywords>
  <cp:lastModifiedBy>Murray Gillies</cp:lastModifiedBy>
  <cp:revision>554</cp:revision>
  <cp:lastPrinted>2024-03-11T14:03:21Z</cp:lastPrinted>
  <dcterms:created xsi:type="dcterms:W3CDTF">2020-02-07T23:34:08Z</dcterms:created>
  <dcterms:modified xsi:type="dcterms:W3CDTF">2024-03-15T14:54:30Z</dcterms:modified>
</cp:coreProperties>
</file>